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64" r:id="rId2"/>
    <p:sldId id="296" r:id="rId3"/>
    <p:sldId id="300" r:id="rId4"/>
    <p:sldId id="297" r:id="rId5"/>
    <p:sldId id="301" r:id="rId6"/>
    <p:sldId id="298" r:id="rId7"/>
    <p:sldId id="299" r:id="rId8"/>
    <p:sldId id="302" r:id="rId9"/>
    <p:sldId id="303" r:id="rId10"/>
    <p:sldId id="282" r:id="rId11"/>
    <p:sldId id="289" r:id="rId12"/>
    <p:sldId id="290" r:id="rId13"/>
    <p:sldId id="283" r:id="rId14"/>
    <p:sldId id="295" r:id="rId15"/>
    <p:sldId id="284" r:id="rId16"/>
    <p:sldId id="286" r:id="rId17"/>
    <p:sldId id="287" r:id="rId18"/>
    <p:sldId id="288" r:id="rId19"/>
    <p:sldId id="294" r:id="rId2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80" autoAdjust="0"/>
  </p:normalViewPr>
  <p:slideViewPr>
    <p:cSldViewPr showGuides="1">
      <p:cViewPr varScale="1">
        <p:scale>
          <a:sx n="69" d="100"/>
          <a:sy n="69" d="100"/>
        </p:scale>
        <p:origin x="524" y="44"/>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zer KAHF" userId="ecfed8d1-afe5-450e-bf9e-961ffa1fb6d2" providerId="ADAL" clId="{B23A1C91-B680-4526-BB0E-646D22DAFF89}"/>
    <pc:docChg chg="undo custSel modSld">
      <pc:chgData name="Monzer KAHF" userId="ecfed8d1-afe5-450e-bf9e-961ffa1fb6d2" providerId="ADAL" clId="{B23A1C91-B680-4526-BB0E-646D22DAFF89}" dt="2021-10-31T14:14:48.090" v="246" actId="400"/>
      <pc:docMkLst>
        <pc:docMk/>
      </pc:docMkLst>
      <pc:sldChg chg="modSp mod">
        <pc:chgData name="Monzer KAHF" userId="ecfed8d1-afe5-450e-bf9e-961ffa1fb6d2" providerId="ADAL" clId="{B23A1C91-B680-4526-BB0E-646D22DAFF89}" dt="2021-10-31T09:54:53.132" v="87" actId="20577"/>
        <pc:sldMkLst>
          <pc:docMk/>
          <pc:sldMk cId="3312188286" sldId="285"/>
        </pc:sldMkLst>
        <pc:spChg chg="mod">
          <ac:chgData name="Monzer KAHF" userId="ecfed8d1-afe5-450e-bf9e-961ffa1fb6d2" providerId="ADAL" clId="{B23A1C91-B680-4526-BB0E-646D22DAFF89}" dt="2021-10-31T09:54:53.132" v="87" actId="20577"/>
          <ac:spMkLst>
            <pc:docMk/>
            <pc:sldMk cId="3312188286" sldId="285"/>
            <ac:spMk id="2" creationId="{00000000-0000-0000-0000-000000000000}"/>
          </ac:spMkLst>
        </pc:spChg>
      </pc:sldChg>
      <pc:sldChg chg="modSp mod">
        <pc:chgData name="Monzer KAHF" userId="ecfed8d1-afe5-450e-bf9e-961ffa1fb6d2" providerId="ADAL" clId="{B23A1C91-B680-4526-BB0E-646D22DAFF89}" dt="2021-10-31T13:25:10.248" v="126" actId="20577"/>
        <pc:sldMkLst>
          <pc:docMk/>
          <pc:sldMk cId="776175363" sldId="287"/>
        </pc:sldMkLst>
        <pc:spChg chg="mod">
          <ac:chgData name="Monzer KAHF" userId="ecfed8d1-afe5-450e-bf9e-961ffa1fb6d2" providerId="ADAL" clId="{B23A1C91-B680-4526-BB0E-646D22DAFF89}" dt="2021-10-31T13:25:10.248" v="126" actId="20577"/>
          <ac:spMkLst>
            <pc:docMk/>
            <pc:sldMk cId="776175363" sldId="287"/>
            <ac:spMk id="3" creationId="{00000000-0000-0000-0000-000000000000}"/>
          </ac:spMkLst>
        </pc:spChg>
      </pc:sldChg>
      <pc:sldChg chg="modSp mod">
        <pc:chgData name="Monzer KAHF" userId="ecfed8d1-afe5-450e-bf9e-961ffa1fb6d2" providerId="ADAL" clId="{B23A1C91-B680-4526-BB0E-646D22DAFF89}" dt="2021-10-31T13:23:34.365" v="115" actId="6549"/>
        <pc:sldMkLst>
          <pc:docMk/>
          <pc:sldMk cId="3742105891" sldId="288"/>
        </pc:sldMkLst>
        <pc:spChg chg="mod">
          <ac:chgData name="Monzer KAHF" userId="ecfed8d1-afe5-450e-bf9e-961ffa1fb6d2" providerId="ADAL" clId="{B23A1C91-B680-4526-BB0E-646D22DAFF89}" dt="2021-10-31T13:23:34.365" v="115" actId="6549"/>
          <ac:spMkLst>
            <pc:docMk/>
            <pc:sldMk cId="3742105891" sldId="288"/>
            <ac:spMk id="3" creationId="{00000000-0000-0000-0000-000000000000}"/>
          </ac:spMkLst>
        </pc:spChg>
      </pc:sldChg>
      <pc:sldChg chg="modSp mod">
        <pc:chgData name="Monzer KAHF" userId="ecfed8d1-afe5-450e-bf9e-961ffa1fb6d2" providerId="ADAL" clId="{B23A1C91-B680-4526-BB0E-646D22DAFF89}" dt="2021-10-31T14:06:09.637" v="154" actId="20577"/>
        <pc:sldMkLst>
          <pc:docMk/>
          <pc:sldMk cId="1477509368" sldId="290"/>
        </pc:sldMkLst>
        <pc:spChg chg="mod">
          <ac:chgData name="Monzer KAHF" userId="ecfed8d1-afe5-450e-bf9e-961ffa1fb6d2" providerId="ADAL" clId="{B23A1C91-B680-4526-BB0E-646D22DAFF89}" dt="2021-10-31T14:05:24.020" v="132" actId="20577"/>
          <ac:spMkLst>
            <pc:docMk/>
            <pc:sldMk cId="1477509368" sldId="290"/>
            <ac:spMk id="3" creationId="{00000000-0000-0000-0000-000000000000}"/>
          </ac:spMkLst>
        </pc:spChg>
        <pc:spChg chg="mod">
          <ac:chgData name="Monzer KAHF" userId="ecfed8d1-afe5-450e-bf9e-961ffa1fb6d2" providerId="ADAL" clId="{B23A1C91-B680-4526-BB0E-646D22DAFF89}" dt="2021-10-31T14:06:09.637" v="154" actId="20577"/>
          <ac:spMkLst>
            <pc:docMk/>
            <pc:sldMk cId="1477509368" sldId="290"/>
            <ac:spMk id="4" creationId="{00000000-0000-0000-0000-000000000000}"/>
          </ac:spMkLst>
        </pc:spChg>
      </pc:sldChg>
      <pc:sldChg chg="modSp mod">
        <pc:chgData name="Monzer KAHF" userId="ecfed8d1-afe5-450e-bf9e-961ffa1fb6d2" providerId="ADAL" clId="{B23A1C91-B680-4526-BB0E-646D22DAFF89}" dt="2021-10-31T14:06:34.829" v="156" actId="6549"/>
        <pc:sldMkLst>
          <pc:docMk/>
          <pc:sldMk cId="1326850323" sldId="291"/>
        </pc:sldMkLst>
        <pc:spChg chg="mod">
          <ac:chgData name="Monzer KAHF" userId="ecfed8d1-afe5-450e-bf9e-961ffa1fb6d2" providerId="ADAL" clId="{B23A1C91-B680-4526-BB0E-646D22DAFF89}" dt="2021-10-31T14:06:34.829" v="156" actId="6549"/>
          <ac:spMkLst>
            <pc:docMk/>
            <pc:sldMk cId="1326850323" sldId="291"/>
            <ac:spMk id="5" creationId="{00000000-0000-0000-0000-000000000000}"/>
          </ac:spMkLst>
        </pc:spChg>
      </pc:sldChg>
      <pc:sldChg chg="modSp mod">
        <pc:chgData name="Monzer KAHF" userId="ecfed8d1-afe5-450e-bf9e-961ffa1fb6d2" providerId="ADAL" clId="{B23A1C91-B680-4526-BB0E-646D22DAFF89}" dt="2021-10-31T14:08:38.932" v="166" actId="20577"/>
        <pc:sldMkLst>
          <pc:docMk/>
          <pc:sldMk cId="2363956943" sldId="292"/>
        </pc:sldMkLst>
        <pc:spChg chg="mod">
          <ac:chgData name="Monzer KAHF" userId="ecfed8d1-afe5-450e-bf9e-961ffa1fb6d2" providerId="ADAL" clId="{B23A1C91-B680-4526-BB0E-646D22DAFF89}" dt="2021-10-31T14:08:38.932" v="166" actId="20577"/>
          <ac:spMkLst>
            <pc:docMk/>
            <pc:sldMk cId="2363956943" sldId="292"/>
            <ac:spMk id="2" creationId="{00000000-0000-0000-0000-000000000000}"/>
          </ac:spMkLst>
        </pc:spChg>
      </pc:sldChg>
      <pc:sldChg chg="modSp mod">
        <pc:chgData name="Monzer KAHF" userId="ecfed8d1-afe5-450e-bf9e-961ffa1fb6d2" providerId="ADAL" clId="{B23A1C91-B680-4526-BB0E-646D22DAFF89}" dt="2021-10-31T14:14:48.090" v="246" actId="400"/>
        <pc:sldMkLst>
          <pc:docMk/>
          <pc:sldMk cId="2791446870" sldId="293"/>
        </pc:sldMkLst>
        <pc:spChg chg="mod">
          <ac:chgData name="Monzer KAHF" userId="ecfed8d1-afe5-450e-bf9e-961ffa1fb6d2" providerId="ADAL" clId="{B23A1C91-B680-4526-BB0E-646D22DAFF89}" dt="2021-10-31T14:14:48.090" v="246" actId="400"/>
          <ac:spMkLst>
            <pc:docMk/>
            <pc:sldMk cId="2791446870" sldId="293"/>
            <ac:spMk id="2" creationId="{00000000-0000-0000-0000-000000000000}"/>
          </ac:spMkLst>
        </pc:spChg>
      </pc:sldChg>
      <pc:sldChg chg="modSp mod">
        <pc:chgData name="Monzer KAHF" userId="ecfed8d1-afe5-450e-bf9e-961ffa1fb6d2" providerId="ADAL" clId="{B23A1C91-B680-4526-BB0E-646D22DAFF89}" dt="2021-10-31T09:56:57.011" v="88" actId="6549"/>
        <pc:sldMkLst>
          <pc:docMk/>
          <pc:sldMk cId="454609822" sldId="295"/>
        </pc:sldMkLst>
        <pc:spChg chg="mod">
          <ac:chgData name="Monzer KAHF" userId="ecfed8d1-afe5-450e-bf9e-961ffa1fb6d2" providerId="ADAL" clId="{B23A1C91-B680-4526-BB0E-646D22DAFF89}" dt="2021-10-31T09:56:57.011" v="88" actId="6549"/>
          <ac:spMkLst>
            <pc:docMk/>
            <pc:sldMk cId="454609822" sldId="295"/>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11/9/2021</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11/9/2021</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11/9/2021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11/9/2021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11/9/2021</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11/9/2021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11/9/2021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11/9/2021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11/9/2021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11/9/2021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11/9/2021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11/9/2021</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18148" y="3068960"/>
            <a:ext cx="7962809" cy="3103240"/>
          </a:xfrm>
        </p:spPr>
        <p:txBody>
          <a:bodyPr>
            <a:normAutofit fontScale="55000" lnSpcReduction="20000"/>
          </a:bodyPr>
          <a:lstStyle/>
          <a:p>
            <a:pPr algn="ctr" defTabSz="342900">
              <a:lnSpc>
                <a:spcPct val="150000"/>
              </a:lnSpc>
            </a:pPr>
            <a:endParaRPr lang="en-US" altLang="zh-CN" b="1" dirty="0" smtClean="0">
              <a:ln w="9525">
                <a:solidFill>
                  <a:prstClr val="white"/>
                </a:solidFill>
                <a:prstDash val="solid"/>
              </a:ln>
              <a:solidFill>
                <a:prstClr val="black"/>
              </a:solidFill>
              <a:effectLst>
                <a:outerShdw blurRad="12700" dist="38100" dir="2700000" algn="tl" rotWithShape="0">
                  <a:prstClr val="white">
                    <a:lumMod val="50000"/>
                  </a:prstClr>
                </a:outerShdw>
              </a:effectLst>
              <a:cs typeface="Tahoma" panose="020B0604030504040204" pitchFamily="34" charset="0"/>
            </a:endParaRPr>
          </a:p>
          <a:p>
            <a:pPr algn="ctr" defTabSz="342900">
              <a:lnSpc>
                <a:spcPct val="150000"/>
              </a:lnSpc>
            </a:pPr>
            <a:endParaRPr lang="en-US" altLang="zh-CN" b="1" dirty="0">
              <a:ln w="9525">
                <a:solidFill>
                  <a:prstClr val="white"/>
                </a:solidFill>
                <a:prstDash val="solid"/>
              </a:ln>
              <a:solidFill>
                <a:prstClr val="black"/>
              </a:solidFill>
              <a:effectLst>
                <a:outerShdw blurRad="12700" dist="38100" dir="2700000" algn="tl" rotWithShape="0">
                  <a:prstClr val="white">
                    <a:lumMod val="50000"/>
                  </a:prstClr>
                </a:outerShdw>
              </a:effectLst>
              <a:cs typeface="Tahoma" panose="020B0604030504040204" pitchFamily="34" charset="0"/>
            </a:endParaRPr>
          </a:p>
          <a:p>
            <a:pPr algn="ctr" defTabSz="342900">
              <a:lnSpc>
                <a:spcPct val="150000"/>
              </a:lnSpc>
            </a:pPr>
            <a:endParaRPr lang="en-US" altLang="zh-CN" b="1" dirty="0" smtClean="0">
              <a:ln w="9525">
                <a:solidFill>
                  <a:prstClr val="white"/>
                </a:solidFill>
                <a:prstDash val="solid"/>
              </a:ln>
              <a:solidFill>
                <a:prstClr val="black"/>
              </a:solidFill>
              <a:effectLst>
                <a:outerShdw blurRad="12700" dist="38100" dir="2700000" algn="tl" rotWithShape="0">
                  <a:prstClr val="white">
                    <a:lumMod val="50000"/>
                  </a:prstClr>
                </a:outerShdw>
              </a:effectLst>
              <a:cs typeface="Tahoma" panose="020B0604030504040204" pitchFamily="34" charset="0"/>
            </a:endParaRPr>
          </a:p>
          <a:p>
            <a:pPr algn="ctr" defTabSz="342900">
              <a:lnSpc>
                <a:spcPct val="150000"/>
              </a:lnSpc>
            </a:pPr>
            <a:endParaRPr lang="en-US" altLang="zh-CN" b="1" dirty="0">
              <a:ln w="9525">
                <a:solidFill>
                  <a:prstClr val="white"/>
                </a:solidFill>
                <a:prstDash val="solid"/>
              </a:ln>
              <a:solidFill>
                <a:prstClr val="black"/>
              </a:solidFill>
              <a:effectLst>
                <a:outerShdw blurRad="12700" dist="38100" dir="2700000" algn="tl" rotWithShape="0">
                  <a:prstClr val="white">
                    <a:lumMod val="50000"/>
                  </a:prstClr>
                </a:outerShdw>
              </a:effectLst>
              <a:cs typeface="Tahoma" panose="020B0604030504040204" pitchFamily="34" charset="0"/>
            </a:endParaRPr>
          </a:p>
          <a:p>
            <a:pPr algn="ctr" defTabSz="342900">
              <a:lnSpc>
                <a:spcPct val="150000"/>
              </a:lnSpc>
            </a:pPr>
            <a:r>
              <a:rPr lang="en-US" altLang="zh-CN" sz="4400" b="1" dirty="0" smtClean="0">
                <a:ln w="9525">
                  <a:solidFill>
                    <a:prstClr val="white"/>
                  </a:solidFill>
                  <a:prstDash val="solid"/>
                </a:ln>
                <a:solidFill>
                  <a:prstClr val="black"/>
                </a:solidFill>
                <a:effectLst>
                  <a:outerShdw blurRad="12700" dist="38100" dir="2700000" algn="tl" rotWithShape="0">
                    <a:prstClr val="white">
                      <a:lumMod val="50000"/>
                    </a:prstClr>
                  </a:outerShdw>
                </a:effectLst>
                <a:cs typeface="Tahoma" panose="020B0604030504040204" pitchFamily="34" charset="0"/>
              </a:rPr>
              <a:t>Presented by Shah Fahad</a:t>
            </a:r>
          </a:p>
          <a:p>
            <a:pPr algn="ctr" defTabSz="342900">
              <a:lnSpc>
                <a:spcPct val="150000"/>
              </a:lnSpc>
            </a:pPr>
            <a:r>
              <a:rPr lang="en-US" altLang="zh-CN" sz="4400" b="1" dirty="0" smtClean="0">
                <a:ln w="9525">
                  <a:solidFill>
                    <a:prstClr val="white"/>
                  </a:solidFill>
                  <a:prstDash val="solid"/>
                </a:ln>
                <a:solidFill>
                  <a:prstClr val="black"/>
                </a:solidFill>
                <a:effectLst>
                  <a:outerShdw blurRad="12700" dist="38100" dir="2700000" algn="tl" rotWithShape="0">
                    <a:prstClr val="white">
                      <a:lumMod val="50000"/>
                    </a:prstClr>
                  </a:outerShdw>
                </a:effectLst>
                <a:cs typeface="Tahoma" panose="020B0604030504040204" pitchFamily="34" charset="0"/>
              </a:rPr>
              <a:t>For international conference on </a:t>
            </a:r>
            <a:r>
              <a:rPr lang="en-US" altLang="zh-CN" sz="4400" b="1" dirty="0" err="1" smtClean="0">
                <a:ln w="9525">
                  <a:solidFill>
                    <a:prstClr val="white"/>
                  </a:solidFill>
                  <a:prstDash val="solid"/>
                </a:ln>
                <a:solidFill>
                  <a:prstClr val="black"/>
                </a:solidFill>
                <a:effectLst>
                  <a:outerShdw blurRad="12700" dist="38100" dir="2700000" algn="tl" rotWithShape="0">
                    <a:prstClr val="white">
                      <a:lumMod val="50000"/>
                    </a:prstClr>
                  </a:outerShdw>
                </a:effectLst>
                <a:cs typeface="Tahoma" panose="020B0604030504040204" pitchFamily="34" charset="0"/>
              </a:rPr>
              <a:t>Ijarah</a:t>
            </a:r>
            <a:r>
              <a:rPr lang="en-US" altLang="zh-CN" sz="4400" b="1" dirty="0" smtClean="0">
                <a:ln w="9525">
                  <a:solidFill>
                    <a:prstClr val="white"/>
                  </a:solidFill>
                  <a:prstDash val="solid"/>
                </a:ln>
                <a:solidFill>
                  <a:prstClr val="black"/>
                </a:solidFill>
                <a:effectLst>
                  <a:outerShdw blurRad="12700" dist="38100" dir="2700000" algn="tl" rotWithShape="0">
                    <a:prstClr val="white">
                      <a:lumMod val="50000"/>
                    </a:prstClr>
                  </a:outerShdw>
                </a:effectLst>
                <a:cs typeface="Tahoma" panose="020B0604030504040204" pitchFamily="34" charset="0"/>
              </a:rPr>
              <a:t> and Takaful </a:t>
            </a:r>
            <a:r>
              <a:rPr lang="en-US" altLang="zh-CN" sz="4400" b="1" dirty="0" err="1" smtClean="0">
                <a:ln w="9525">
                  <a:solidFill>
                    <a:prstClr val="white"/>
                  </a:solidFill>
                  <a:prstDash val="solid"/>
                </a:ln>
                <a:solidFill>
                  <a:prstClr val="black"/>
                </a:solidFill>
                <a:effectLst>
                  <a:outerShdw blurRad="12700" dist="38100" dir="2700000" algn="tl" rotWithShape="0">
                    <a:prstClr val="white">
                      <a:lumMod val="50000"/>
                    </a:prstClr>
                  </a:outerShdw>
                </a:effectLst>
                <a:cs typeface="Tahoma" panose="020B0604030504040204" pitchFamily="34" charset="0"/>
              </a:rPr>
              <a:t>bu</a:t>
            </a:r>
            <a:r>
              <a:rPr lang="en-US" altLang="zh-CN" sz="4400" b="1" dirty="0" smtClean="0">
                <a:ln w="9525">
                  <a:solidFill>
                    <a:prstClr val="white"/>
                  </a:solidFill>
                  <a:prstDash val="solid"/>
                </a:ln>
                <a:solidFill>
                  <a:prstClr val="black"/>
                </a:solidFill>
                <a:effectLst>
                  <a:outerShdw blurRad="12700" dist="38100" dir="2700000" algn="tl" rotWithShape="0">
                    <a:prstClr val="white">
                      <a:lumMod val="50000"/>
                    </a:prstClr>
                  </a:outerShdw>
                </a:effectLst>
                <a:cs typeface="Tahoma" panose="020B0604030504040204" pitchFamily="34" charset="0"/>
              </a:rPr>
              <a:t> Al Huda CIBE at </a:t>
            </a:r>
            <a:r>
              <a:rPr lang="en-US" altLang="zh-CN" sz="4400" b="1" dirty="0" err="1" smtClean="0">
                <a:ln w="9525">
                  <a:solidFill>
                    <a:prstClr val="white"/>
                  </a:solidFill>
                  <a:prstDash val="solid"/>
                </a:ln>
                <a:solidFill>
                  <a:prstClr val="black"/>
                </a:solidFill>
                <a:effectLst>
                  <a:outerShdw blurRad="12700" dist="38100" dir="2700000" algn="tl" rotWithShape="0">
                    <a:prstClr val="white">
                      <a:lumMod val="50000"/>
                    </a:prstClr>
                  </a:outerShdw>
                </a:effectLst>
                <a:cs typeface="Tahoma" panose="020B0604030504040204" pitchFamily="34" charset="0"/>
              </a:rPr>
              <a:t>Radison</a:t>
            </a:r>
            <a:r>
              <a:rPr lang="en-US" altLang="zh-CN" sz="4400" b="1" dirty="0" smtClean="0">
                <a:ln w="9525">
                  <a:solidFill>
                    <a:prstClr val="white"/>
                  </a:solidFill>
                  <a:prstDash val="solid"/>
                </a:ln>
                <a:solidFill>
                  <a:prstClr val="black"/>
                </a:solidFill>
                <a:effectLst>
                  <a:outerShdw blurRad="12700" dist="38100" dir="2700000" algn="tl" rotWithShape="0">
                    <a:prstClr val="white">
                      <a:lumMod val="50000"/>
                    </a:prstClr>
                  </a:outerShdw>
                </a:effectLst>
                <a:cs typeface="Tahoma" panose="020B0604030504040204" pitchFamily="34" charset="0"/>
              </a:rPr>
              <a:t> Blue Hotel, Istanbul</a:t>
            </a:r>
            <a:endParaRPr lang="en-US" altLang="zh-CN" sz="4400" b="1" dirty="0">
              <a:ln w="9525">
                <a:solidFill>
                  <a:prstClr val="white"/>
                </a:solidFill>
                <a:prstDash val="solid"/>
              </a:ln>
              <a:solidFill>
                <a:prstClr val="black"/>
              </a:solidFill>
              <a:effectLst>
                <a:outerShdw blurRad="12700" dist="38100" dir="2700000" algn="tl" rotWithShape="0">
                  <a:prstClr val="white">
                    <a:lumMod val="50000"/>
                  </a:prstClr>
                </a:outerShdw>
              </a:effectLst>
              <a:cs typeface="Tahoma" panose="020B0604030504040204" pitchFamily="34" charset="0"/>
            </a:endParaRPr>
          </a:p>
          <a:p>
            <a:endParaRPr lang="en-US" dirty="0"/>
          </a:p>
        </p:txBody>
      </p:sp>
      <p:sp>
        <p:nvSpPr>
          <p:cNvPr id="4" name="Title 3"/>
          <p:cNvSpPr>
            <a:spLocks noGrp="1"/>
          </p:cNvSpPr>
          <p:nvPr>
            <p:ph type="ctrTitle"/>
          </p:nvPr>
        </p:nvSpPr>
        <p:spPr>
          <a:xfrm>
            <a:off x="3574132" y="764705"/>
            <a:ext cx="8106825" cy="2736303"/>
          </a:xfrm>
        </p:spPr>
        <p:txBody>
          <a:bodyPr/>
          <a:lstStyle/>
          <a:p>
            <a:r>
              <a:rPr lang="en-US" b="1" dirty="0" err="1" smtClean="0"/>
              <a:t>Ijarah</a:t>
            </a:r>
            <a:r>
              <a:rPr lang="en-US" b="1" dirty="0" smtClean="0"/>
              <a:t> and Takaful</a:t>
            </a:r>
            <a:endParaRPr lang="en-US" b="1"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788" y="692696"/>
            <a:ext cx="10297144" cy="4524315"/>
          </a:xfrm>
          <a:prstGeom prst="rect">
            <a:avLst/>
          </a:prstGeom>
        </p:spPr>
        <p:txBody>
          <a:bodyPr wrap="square">
            <a:spAutoFit/>
          </a:bodyPr>
          <a:lstStyle/>
          <a:p>
            <a:pPr algn="just" defTabSz="685800"/>
            <a:r>
              <a:rPr lang="en-US" altLang="zh-CN" sz="3200" dirty="0">
                <a:latin typeface="Arial" panose="020B0604020202020204" pitchFamily="34" charset="0"/>
                <a:ea typeface="等线" panose="02010600030101010101" pitchFamily="2" charset="-122"/>
              </a:rPr>
              <a:t>As of 2013 the leading </a:t>
            </a:r>
            <a:r>
              <a:rPr lang="en-US" altLang="zh-CN" sz="3200" dirty="0" err="1">
                <a:latin typeface="Arial" panose="020B0604020202020204" pitchFamily="34" charset="0"/>
                <a:ea typeface="等线" panose="02010600030101010101" pitchFamily="2" charset="-122"/>
              </a:rPr>
              <a:t>takaful</a:t>
            </a:r>
            <a:r>
              <a:rPr lang="en-US" altLang="zh-CN" sz="3200" dirty="0">
                <a:latin typeface="Arial" panose="020B0604020202020204" pitchFamily="34" charset="0"/>
                <a:ea typeface="等线" panose="02010600030101010101" pitchFamily="2" charset="-122"/>
              </a:rPr>
              <a:t> countries are "Malaysia and the Gulf states".</a:t>
            </a:r>
            <a:endParaRPr lang="en-US" altLang="zh-CN" sz="3200" baseline="30000" dirty="0">
              <a:latin typeface="Arial" panose="020B0604020202020204" pitchFamily="34" charset="0"/>
              <a:ea typeface="等线" panose="02010600030101010101" pitchFamily="2" charset="-122"/>
            </a:endParaRPr>
          </a:p>
          <a:p>
            <a:pPr algn="just" defTabSz="685800"/>
            <a:r>
              <a:rPr lang="en-US" altLang="zh-CN" sz="3200" dirty="0">
                <a:latin typeface="Arial" panose="020B0604020202020204" pitchFamily="34" charset="0"/>
                <a:ea typeface="等线" panose="02010600030101010101" pitchFamily="2" charset="-122"/>
              </a:rPr>
              <a:t>It was reported in 2016 that there are 308 </a:t>
            </a:r>
            <a:r>
              <a:rPr lang="en-US" altLang="zh-CN" sz="3200" dirty="0" err="1">
                <a:latin typeface="Arial" panose="020B0604020202020204" pitchFamily="34" charset="0"/>
                <a:ea typeface="等线" panose="02010600030101010101" pitchFamily="2" charset="-122"/>
              </a:rPr>
              <a:t>takaful</a:t>
            </a:r>
            <a:r>
              <a:rPr lang="en-US" altLang="zh-CN" sz="3200" dirty="0">
                <a:latin typeface="Arial" panose="020B0604020202020204" pitchFamily="34" charset="0"/>
                <a:ea typeface="等线" panose="02010600030101010101" pitchFamily="2" charset="-122"/>
              </a:rPr>
              <a:t> companies worldwide.</a:t>
            </a:r>
          </a:p>
          <a:p>
            <a:pPr algn="just" defTabSz="685800"/>
            <a:endParaRPr lang="en-US" altLang="zh-CN" sz="3200" dirty="0">
              <a:latin typeface="Arial" panose="020B0604020202020204" pitchFamily="34" charset="0"/>
              <a:ea typeface="等线" panose="02010600030101010101" pitchFamily="2" charset="-122"/>
            </a:endParaRPr>
          </a:p>
          <a:p>
            <a:pPr algn="just" defTabSz="685800"/>
            <a:r>
              <a:rPr lang="en-US" altLang="zh-CN" sz="3200" dirty="0">
                <a:latin typeface="Arial" panose="020B0604020202020204" pitchFamily="34" charset="0"/>
                <a:ea typeface="等线" panose="02010600030101010101" pitchFamily="2" charset="-122"/>
                <a:cs typeface="Arial" panose="020B0604020202020204" pitchFamily="34" charset="0"/>
              </a:rPr>
              <a:t>According to Islamic Finance Development Report 2018 total assets of Takaful and re-Takaful are USD 46 billion which is only 2% of total Islamic finance industry with total 324 Takaful operators in 47 countries. </a:t>
            </a:r>
            <a:endParaRPr lang="zh-CN" altLang="en-US" sz="3200" dirty="0">
              <a:latin typeface="Arial" panose="020B0604020202020204" pitchFamily="34" charset="0"/>
              <a:ea typeface="等线" panose="02010600030101010101" pitchFamily="2" charset="-122"/>
              <a:cs typeface="Arial" panose="020B0604020202020204" pitchFamily="34" charset="0"/>
            </a:endParaRPr>
          </a:p>
        </p:txBody>
      </p:sp>
    </p:spTree>
    <p:extLst>
      <p:ext uri="{BB962C8B-B14F-4D97-AF65-F5344CB8AC3E}">
        <p14:creationId xmlns:p14="http://schemas.microsoft.com/office/powerpoint/2010/main" val="401755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flipH="1">
            <a:off x="3657600" y="2590800"/>
            <a:ext cx="2286000" cy="1143000"/>
          </a:xfrm>
          <a:prstGeom prst="line">
            <a:avLst/>
          </a:prstGeom>
          <a:noFill/>
          <a:ln w="57150">
            <a:solidFill>
              <a:srgbClr val="3333CC"/>
            </a:solidFill>
            <a:round/>
            <a:headEnd type="none" w="sm" len="sm"/>
            <a:tailEnd type="stealth" w="med" len="med"/>
          </a:ln>
        </p:spPr>
        <p:txBody>
          <a:bodyPr wrap="none" anchor="ctr"/>
          <a:lstStyle/>
          <a:p>
            <a:endParaRPr lang="en-US"/>
          </a:p>
        </p:txBody>
      </p:sp>
      <p:sp>
        <p:nvSpPr>
          <p:cNvPr id="3" name="Oval 3"/>
          <p:cNvSpPr>
            <a:spLocks noChangeArrowheads="1"/>
          </p:cNvSpPr>
          <p:nvPr/>
        </p:nvSpPr>
        <p:spPr bwMode="auto">
          <a:xfrm>
            <a:off x="5486400" y="76200"/>
            <a:ext cx="3448050" cy="2933700"/>
          </a:xfrm>
          <a:prstGeom prst="ellipse">
            <a:avLst/>
          </a:prstGeom>
          <a:solidFill>
            <a:schemeClr val="bg1"/>
          </a:solidFill>
          <a:ln w="12700" cap="sq">
            <a:solidFill>
              <a:srgbClr val="000000"/>
            </a:solidFill>
            <a:round/>
            <a:headEnd type="none" w="sm" len="sm"/>
            <a:tailEnd type="none" w="sm" len="sm"/>
          </a:ln>
        </p:spPr>
        <p:txBody>
          <a:bodyPr wrap="none" anchor="ctr"/>
          <a:lstStyle/>
          <a:p>
            <a:pPr algn="ctr">
              <a:lnSpc>
                <a:spcPts val="8000"/>
              </a:lnSpc>
              <a:spcBef>
                <a:spcPts val="0"/>
              </a:spcBef>
            </a:pPr>
            <a:endParaRPr lang="en-US" b="1" dirty="0">
              <a:solidFill>
                <a:schemeClr val="accent2"/>
              </a:solidFill>
            </a:endParaRPr>
          </a:p>
          <a:p>
            <a:pPr algn="ctr">
              <a:lnSpc>
                <a:spcPts val="8000"/>
              </a:lnSpc>
              <a:spcBef>
                <a:spcPts val="0"/>
              </a:spcBef>
            </a:pPr>
            <a:endParaRPr lang="en-US" sz="8800" b="1" dirty="0">
              <a:solidFill>
                <a:schemeClr val="accent2"/>
              </a:solidFill>
            </a:endParaRPr>
          </a:p>
          <a:p>
            <a:pPr algn="ctr">
              <a:lnSpc>
                <a:spcPts val="8000"/>
              </a:lnSpc>
              <a:spcBef>
                <a:spcPts val="0"/>
              </a:spcBef>
            </a:pPr>
            <a:r>
              <a:rPr lang="en-US" sz="6000" b="1" dirty="0">
                <a:solidFill>
                  <a:srgbClr val="C00000"/>
                </a:solidFill>
              </a:rPr>
              <a:t>Sale </a:t>
            </a:r>
          </a:p>
          <a:p>
            <a:pPr algn="ctr">
              <a:lnSpc>
                <a:spcPts val="8000"/>
              </a:lnSpc>
              <a:spcBef>
                <a:spcPts val="0"/>
              </a:spcBef>
            </a:pPr>
            <a:r>
              <a:rPr lang="en-US" sz="6000" b="1" dirty="0">
                <a:solidFill>
                  <a:srgbClr val="C00000"/>
                </a:solidFill>
              </a:rPr>
              <a:t>of risk</a:t>
            </a:r>
          </a:p>
          <a:p>
            <a:pPr algn="ctr">
              <a:lnSpc>
                <a:spcPts val="8000"/>
              </a:lnSpc>
              <a:spcBef>
                <a:spcPts val="0"/>
              </a:spcBef>
            </a:pPr>
            <a:endParaRPr lang="en-US" sz="3200" b="1" dirty="0">
              <a:solidFill>
                <a:schemeClr val="accent2"/>
              </a:solidFill>
            </a:endParaRPr>
          </a:p>
          <a:p>
            <a:pPr algn="ctr">
              <a:lnSpc>
                <a:spcPts val="8000"/>
              </a:lnSpc>
              <a:spcBef>
                <a:spcPts val="0"/>
              </a:spcBef>
            </a:pPr>
            <a:endParaRPr lang="en-US" sz="2400" b="1" dirty="0">
              <a:solidFill>
                <a:schemeClr val="accent2"/>
              </a:solidFill>
            </a:endParaRPr>
          </a:p>
        </p:txBody>
      </p:sp>
      <p:sp>
        <p:nvSpPr>
          <p:cNvPr id="5" name="Oval 6"/>
          <p:cNvSpPr>
            <a:spLocks noChangeArrowheads="1"/>
          </p:cNvSpPr>
          <p:nvPr/>
        </p:nvSpPr>
        <p:spPr bwMode="auto">
          <a:xfrm>
            <a:off x="698500" y="3467100"/>
            <a:ext cx="3378200" cy="1752600"/>
          </a:xfrm>
          <a:prstGeom prst="ellipse">
            <a:avLst/>
          </a:prstGeom>
          <a:solidFill>
            <a:schemeClr val="bg1"/>
          </a:solidFill>
          <a:ln w="12700" cap="sq">
            <a:solidFill>
              <a:srgbClr val="000000"/>
            </a:solidFill>
            <a:round/>
            <a:headEnd type="none" w="sm" len="sm"/>
            <a:tailEnd type="none" w="sm" len="sm"/>
          </a:ln>
        </p:spPr>
        <p:txBody>
          <a:bodyPr wrap="none" anchor="ctr"/>
          <a:lstStyle/>
          <a:p>
            <a:pPr algn="ctr">
              <a:lnSpc>
                <a:spcPts val="3200"/>
              </a:lnSpc>
              <a:spcBef>
                <a:spcPts val="0"/>
              </a:spcBef>
            </a:pPr>
            <a:r>
              <a:rPr lang="en-US" sz="3200" b="1" dirty="0">
                <a:solidFill>
                  <a:schemeClr val="accent2"/>
                </a:solidFill>
              </a:rPr>
              <a:t>Can risk be</a:t>
            </a:r>
          </a:p>
          <a:p>
            <a:pPr algn="ctr">
              <a:lnSpc>
                <a:spcPts val="3200"/>
              </a:lnSpc>
              <a:spcBef>
                <a:spcPts val="0"/>
              </a:spcBef>
            </a:pPr>
            <a:r>
              <a:rPr lang="en-US" sz="3200" b="1" dirty="0">
                <a:solidFill>
                  <a:schemeClr val="accent2"/>
                </a:solidFill>
              </a:rPr>
              <a:t>object of </a:t>
            </a:r>
          </a:p>
          <a:p>
            <a:pPr algn="ctr">
              <a:lnSpc>
                <a:spcPts val="3200"/>
              </a:lnSpc>
              <a:spcBef>
                <a:spcPts val="0"/>
              </a:spcBef>
            </a:pPr>
            <a:r>
              <a:rPr lang="en-US" sz="3200" b="1" dirty="0">
                <a:solidFill>
                  <a:schemeClr val="accent2"/>
                </a:solidFill>
              </a:rPr>
              <a:t>exchange?</a:t>
            </a:r>
          </a:p>
        </p:txBody>
      </p:sp>
      <p:sp>
        <p:nvSpPr>
          <p:cNvPr id="7" name="Line 9"/>
          <p:cNvSpPr>
            <a:spLocks noChangeShapeType="1"/>
          </p:cNvSpPr>
          <p:nvPr/>
        </p:nvSpPr>
        <p:spPr bwMode="auto">
          <a:xfrm flipH="1" flipV="1">
            <a:off x="3733800" y="1600200"/>
            <a:ext cx="1752600" cy="76200"/>
          </a:xfrm>
          <a:prstGeom prst="line">
            <a:avLst/>
          </a:prstGeom>
          <a:noFill/>
          <a:ln w="57150">
            <a:solidFill>
              <a:srgbClr val="3333CC"/>
            </a:solidFill>
            <a:round/>
            <a:headEnd type="none" w="sm" len="sm"/>
            <a:tailEnd type="stealth" w="med" len="med"/>
          </a:ln>
        </p:spPr>
        <p:txBody>
          <a:bodyPr wrap="none" anchor="ctr"/>
          <a:lstStyle/>
          <a:p>
            <a:endParaRPr lang="en-US"/>
          </a:p>
        </p:txBody>
      </p:sp>
      <p:sp>
        <p:nvSpPr>
          <p:cNvPr id="8" name="Oval 10"/>
          <p:cNvSpPr>
            <a:spLocks noChangeArrowheads="1"/>
          </p:cNvSpPr>
          <p:nvPr/>
        </p:nvSpPr>
        <p:spPr bwMode="auto">
          <a:xfrm>
            <a:off x="304800" y="533400"/>
            <a:ext cx="3429000" cy="2057400"/>
          </a:xfrm>
          <a:prstGeom prst="ellipse">
            <a:avLst/>
          </a:prstGeom>
          <a:solidFill>
            <a:schemeClr val="bg1"/>
          </a:solidFill>
          <a:ln w="12700" cap="sq">
            <a:solidFill>
              <a:srgbClr val="000000"/>
            </a:solidFill>
            <a:round/>
            <a:headEnd type="none" w="sm" len="sm"/>
            <a:tailEnd type="none" w="sm" len="sm"/>
          </a:ln>
        </p:spPr>
        <p:txBody>
          <a:bodyPr wrap="none" anchor="ctr"/>
          <a:lstStyle/>
          <a:p>
            <a:pPr algn="ctr">
              <a:lnSpc>
                <a:spcPts val="3400"/>
              </a:lnSpc>
              <a:spcBef>
                <a:spcPts val="0"/>
              </a:spcBef>
            </a:pPr>
            <a:endParaRPr lang="en-US" sz="3200" b="1" dirty="0">
              <a:solidFill>
                <a:schemeClr val="accent2"/>
              </a:solidFill>
            </a:endParaRPr>
          </a:p>
          <a:p>
            <a:pPr algn="ctr">
              <a:lnSpc>
                <a:spcPts val="3400"/>
              </a:lnSpc>
              <a:spcBef>
                <a:spcPts val="0"/>
              </a:spcBef>
            </a:pPr>
            <a:r>
              <a:rPr lang="en-US" sz="3200" b="1" dirty="0">
                <a:solidFill>
                  <a:schemeClr val="accent2"/>
                </a:solidFill>
              </a:rPr>
              <a:t>Is risk </a:t>
            </a:r>
          </a:p>
          <a:p>
            <a:pPr algn="ctr">
              <a:lnSpc>
                <a:spcPts val="3400"/>
              </a:lnSpc>
              <a:spcBef>
                <a:spcPts val="0"/>
              </a:spcBef>
            </a:pPr>
            <a:r>
              <a:rPr lang="en-US" sz="3200" b="1" dirty="0">
                <a:solidFill>
                  <a:schemeClr val="accent2"/>
                </a:solidFill>
              </a:rPr>
              <a:t>a commodity,</a:t>
            </a:r>
          </a:p>
          <a:p>
            <a:pPr algn="ctr">
              <a:lnSpc>
                <a:spcPts val="3400"/>
              </a:lnSpc>
              <a:spcBef>
                <a:spcPts val="0"/>
              </a:spcBef>
            </a:pPr>
            <a:r>
              <a:rPr lang="en-US" sz="3200" b="1" dirty="0">
                <a:solidFill>
                  <a:schemeClr val="accent2"/>
                </a:solidFill>
              </a:rPr>
              <a:t> a service, </a:t>
            </a:r>
          </a:p>
          <a:p>
            <a:pPr algn="ctr">
              <a:lnSpc>
                <a:spcPts val="3400"/>
              </a:lnSpc>
              <a:spcBef>
                <a:spcPts val="0"/>
              </a:spcBef>
            </a:pPr>
            <a:r>
              <a:rPr lang="en-US" sz="3200" b="1" dirty="0">
                <a:solidFill>
                  <a:schemeClr val="accent2"/>
                </a:solidFill>
              </a:rPr>
              <a:t>or what?</a:t>
            </a:r>
          </a:p>
          <a:p>
            <a:pPr algn="ctr">
              <a:lnSpc>
                <a:spcPts val="3400"/>
              </a:lnSpc>
              <a:spcBef>
                <a:spcPts val="0"/>
              </a:spcBef>
            </a:pPr>
            <a:endParaRPr lang="en-US" b="1" dirty="0">
              <a:solidFill>
                <a:schemeClr val="accent2"/>
              </a:solidFill>
            </a:endParaRPr>
          </a:p>
        </p:txBody>
      </p:sp>
      <p:sp>
        <p:nvSpPr>
          <p:cNvPr id="9" name="Rectangle 2"/>
          <p:cNvSpPr txBox="1">
            <a:spLocks noChangeArrowheads="1"/>
          </p:cNvSpPr>
          <p:nvPr/>
        </p:nvSpPr>
        <p:spPr>
          <a:xfrm>
            <a:off x="4953000" y="3035300"/>
            <a:ext cx="762000" cy="657224"/>
          </a:xfrm>
          <a:prstGeom prst="rect">
            <a:avLst/>
          </a:prstGeom>
        </p:spPr>
        <p:txBody>
          <a:bodyPr/>
          <a:lstStyle>
            <a:lvl1pPr algn="ctr" defTabSz="762000" rtl="0" eaLnBrk="0" fontAlgn="base" hangingPunct="0">
              <a:spcBef>
                <a:spcPct val="0"/>
              </a:spcBef>
              <a:spcAft>
                <a:spcPct val="0"/>
              </a:spcAft>
              <a:defRPr sz="4400">
                <a:solidFill>
                  <a:schemeClr val="tx2"/>
                </a:solidFill>
                <a:latin typeface="+mj-lt"/>
                <a:ea typeface="+mj-ea"/>
                <a:cs typeface="+mj-cs"/>
              </a:defRPr>
            </a:lvl1pPr>
            <a:lvl2pPr algn="ctr" defTabSz="762000" rtl="0" eaLnBrk="0" fontAlgn="base" hangingPunct="0">
              <a:spcBef>
                <a:spcPct val="0"/>
              </a:spcBef>
              <a:spcAft>
                <a:spcPct val="0"/>
              </a:spcAft>
              <a:defRPr sz="4400">
                <a:solidFill>
                  <a:schemeClr val="tx2"/>
                </a:solidFill>
                <a:latin typeface="Times New Roman" pitchFamily="18" charset="0"/>
              </a:defRPr>
            </a:lvl2pPr>
            <a:lvl3pPr algn="ctr" defTabSz="762000" rtl="0" eaLnBrk="0" fontAlgn="base" hangingPunct="0">
              <a:spcBef>
                <a:spcPct val="0"/>
              </a:spcBef>
              <a:spcAft>
                <a:spcPct val="0"/>
              </a:spcAft>
              <a:defRPr sz="4400">
                <a:solidFill>
                  <a:schemeClr val="tx2"/>
                </a:solidFill>
                <a:latin typeface="Times New Roman" pitchFamily="18" charset="0"/>
              </a:defRPr>
            </a:lvl3pPr>
            <a:lvl4pPr algn="ctr" defTabSz="762000" rtl="0" eaLnBrk="0" fontAlgn="base" hangingPunct="0">
              <a:spcBef>
                <a:spcPct val="0"/>
              </a:spcBef>
              <a:spcAft>
                <a:spcPct val="0"/>
              </a:spcAft>
              <a:defRPr sz="4400">
                <a:solidFill>
                  <a:schemeClr val="tx2"/>
                </a:solidFill>
                <a:latin typeface="Times New Roman" pitchFamily="18" charset="0"/>
              </a:defRPr>
            </a:lvl4pPr>
            <a:lvl5pPr algn="ctr" defTabSz="762000" rtl="0" eaLnBrk="0" fontAlgn="base" hangingPunct="0">
              <a:spcBef>
                <a:spcPct val="0"/>
              </a:spcBef>
              <a:spcAft>
                <a:spcPct val="0"/>
              </a:spcAft>
              <a:defRPr sz="4400">
                <a:solidFill>
                  <a:schemeClr val="tx2"/>
                </a:solidFill>
                <a:latin typeface="Times New Roman" pitchFamily="18" charset="0"/>
              </a:defRPr>
            </a:lvl5pPr>
            <a:lvl6pPr marL="457200" algn="ctr" defTabSz="762000" rtl="0" eaLnBrk="0" fontAlgn="base" hangingPunct="0">
              <a:spcBef>
                <a:spcPct val="0"/>
              </a:spcBef>
              <a:spcAft>
                <a:spcPct val="0"/>
              </a:spcAft>
              <a:defRPr sz="4400">
                <a:solidFill>
                  <a:schemeClr val="tx2"/>
                </a:solidFill>
                <a:latin typeface="Times New Roman" pitchFamily="18" charset="0"/>
              </a:defRPr>
            </a:lvl6pPr>
            <a:lvl7pPr marL="914400" algn="ctr" defTabSz="762000" rtl="0" eaLnBrk="0" fontAlgn="base" hangingPunct="0">
              <a:spcBef>
                <a:spcPct val="0"/>
              </a:spcBef>
              <a:spcAft>
                <a:spcPct val="0"/>
              </a:spcAft>
              <a:defRPr sz="4400">
                <a:solidFill>
                  <a:schemeClr val="tx2"/>
                </a:solidFill>
                <a:latin typeface="Times New Roman" pitchFamily="18" charset="0"/>
              </a:defRPr>
            </a:lvl7pPr>
            <a:lvl8pPr marL="1371600" algn="ctr" defTabSz="762000" rtl="0" eaLnBrk="0" fontAlgn="base" hangingPunct="0">
              <a:spcBef>
                <a:spcPct val="0"/>
              </a:spcBef>
              <a:spcAft>
                <a:spcPct val="0"/>
              </a:spcAft>
              <a:defRPr sz="4400">
                <a:solidFill>
                  <a:schemeClr val="tx2"/>
                </a:solidFill>
                <a:latin typeface="Times New Roman" pitchFamily="18" charset="0"/>
              </a:defRPr>
            </a:lvl8pPr>
            <a:lvl9pPr marL="1828800" algn="ctr" defTabSz="762000" rtl="0" eaLnBrk="0" fontAlgn="base" hangingPunct="0">
              <a:spcBef>
                <a:spcPct val="0"/>
              </a:spcBef>
              <a:spcAft>
                <a:spcPct val="0"/>
              </a:spcAft>
              <a:defRPr sz="4400">
                <a:solidFill>
                  <a:schemeClr val="tx2"/>
                </a:solidFill>
                <a:latin typeface="Times New Roman" pitchFamily="18" charset="0"/>
              </a:defRPr>
            </a:lvl9pPr>
          </a:lstStyle>
          <a:p>
            <a:r>
              <a:rPr lang="en-US" altLang="ar-SA" sz="2800" dirty="0">
                <a:solidFill>
                  <a:schemeClr val="accent2"/>
                </a:solidFill>
              </a:rPr>
              <a:t>2</a:t>
            </a:r>
          </a:p>
        </p:txBody>
      </p:sp>
      <p:sp>
        <p:nvSpPr>
          <p:cNvPr id="11" name="Rectangle 2"/>
          <p:cNvSpPr txBox="1">
            <a:spLocks noChangeArrowheads="1"/>
          </p:cNvSpPr>
          <p:nvPr/>
        </p:nvSpPr>
        <p:spPr>
          <a:xfrm>
            <a:off x="4343400" y="1689100"/>
            <a:ext cx="762000" cy="657224"/>
          </a:xfrm>
          <a:prstGeom prst="rect">
            <a:avLst/>
          </a:prstGeom>
        </p:spPr>
        <p:txBody>
          <a:bodyPr/>
          <a:lstStyle>
            <a:lvl1pPr algn="ctr" defTabSz="762000" rtl="0" eaLnBrk="0" fontAlgn="base" hangingPunct="0">
              <a:spcBef>
                <a:spcPct val="0"/>
              </a:spcBef>
              <a:spcAft>
                <a:spcPct val="0"/>
              </a:spcAft>
              <a:defRPr sz="4400">
                <a:solidFill>
                  <a:schemeClr val="tx2"/>
                </a:solidFill>
                <a:latin typeface="+mj-lt"/>
                <a:ea typeface="+mj-ea"/>
                <a:cs typeface="+mj-cs"/>
              </a:defRPr>
            </a:lvl1pPr>
            <a:lvl2pPr algn="ctr" defTabSz="762000" rtl="0" eaLnBrk="0" fontAlgn="base" hangingPunct="0">
              <a:spcBef>
                <a:spcPct val="0"/>
              </a:spcBef>
              <a:spcAft>
                <a:spcPct val="0"/>
              </a:spcAft>
              <a:defRPr sz="4400">
                <a:solidFill>
                  <a:schemeClr val="tx2"/>
                </a:solidFill>
                <a:latin typeface="Times New Roman" pitchFamily="18" charset="0"/>
              </a:defRPr>
            </a:lvl2pPr>
            <a:lvl3pPr algn="ctr" defTabSz="762000" rtl="0" eaLnBrk="0" fontAlgn="base" hangingPunct="0">
              <a:spcBef>
                <a:spcPct val="0"/>
              </a:spcBef>
              <a:spcAft>
                <a:spcPct val="0"/>
              </a:spcAft>
              <a:defRPr sz="4400">
                <a:solidFill>
                  <a:schemeClr val="tx2"/>
                </a:solidFill>
                <a:latin typeface="Times New Roman" pitchFamily="18" charset="0"/>
              </a:defRPr>
            </a:lvl3pPr>
            <a:lvl4pPr algn="ctr" defTabSz="762000" rtl="0" eaLnBrk="0" fontAlgn="base" hangingPunct="0">
              <a:spcBef>
                <a:spcPct val="0"/>
              </a:spcBef>
              <a:spcAft>
                <a:spcPct val="0"/>
              </a:spcAft>
              <a:defRPr sz="4400">
                <a:solidFill>
                  <a:schemeClr val="tx2"/>
                </a:solidFill>
                <a:latin typeface="Times New Roman" pitchFamily="18" charset="0"/>
              </a:defRPr>
            </a:lvl4pPr>
            <a:lvl5pPr algn="ctr" defTabSz="762000" rtl="0" eaLnBrk="0" fontAlgn="base" hangingPunct="0">
              <a:spcBef>
                <a:spcPct val="0"/>
              </a:spcBef>
              <a:spcAft>
                <a:spcPct val="0"/>
              </a:spcAft>
              <a:defRPr sz="4400">
                <a:solidFill>
                  <a:schemeClr val="tx2"/>
                </a:solidFill>
                <a:latin typeface="Times New Roman" pitchFamily="18" charset="0"/>
              </a:defRPr>
            </a:lvl5pPr>
            <a:lvl6pPr marL="457200" algn="ctr" defTabSz="762000" rtl="0" eaLnBrk="0" fontAlgn="base" hangingPunct="0">
              <a:spcBef>
                <a:spcPct val="0"/>
              </a:spcBef>
              <a:spcAft>
                <a:spcPct val="0"/>
              </a:spcAft>
              <a:defRPr sz="4400">
                <a:solidFill>
                  <a:schemeClr val="tx2"/>
                </a:solidFill>
                <a:latin typeface="Times New Roman" pitchFamily="18" charset="0"/>
              </a:defRPr>
            </a:lvl6pPr>
            <a:lvl7pPr marL="914400" algn="ctr" defTabSz="762000" rtl="0" eaLnBrk="0" fontAlgn="base" hangingPunct="0">
              <a:spcBef>
                <a:spcPct val="0"/>
              </a:spcBef>
              <a:spcAft>
                <a:spcPct val="0"/>
              </a:spcAft>
              <a:defRPr sz="4400">
                <a:solidFill>
                  <a:schemeClr val="tx2"/>
                </a:solidFill>
                <a:latin typeface="Times New Roman" pitchFamily="18" charset="0"/>
              </a:defRPr>
            </a:lvl7pPr>
            <a:lvl8pPr marL="1371600" algn="ctr" defTabSz="762000" rtl="0" eaLnBrk="0" fontAlgn="base" hangingPunct="0">
              <a:spcBef>
                <a:spcPct val="0"/>
              </a:spcBef>
              <a:spcAft>
                <a:spcPct val="0"/>
              </a:spcAft>
              <a:defRPr sz="4400">
                <a:solidFill>
                  <a:schemeClr val="tx2"/>
                </a:solidFill>
                <a:latin typeface="Times New Roman" pitchFamily="18" charset="0"/>
              </a:defRPr>
            </a:lvl8pPr>
            <a:lvl9pPr marL="1828800" algn="ctr" defTabSz="762000" rtl="0" eaLnBrk="0" fontAlgn="base" hangingPunct="0">
              <a:spcBef>
                <a:spcPct val="0"/>
              </a:spcBef>
              <a:spcAft>
                <a:spcPct val="0"/>
              </a:spcAft>
              <a:defRPr sz="4400">
                <a:solidFill>
                  <a:schemeClr val="tx2"/>
                </a:solidFill>
                <a:latin typeface="Times New Roman" pitchFamily="18" charset="0"/>
              </a:defRPr>
            </a:lvl9pPr>
          </a:lstStyle>
          <a:p>
            <a:r>
              <a:rPr lang="en-US" altLang="ar-SA" sz="2800" dirty="0">
                <a:solidFill>
                  <a:schemeClr val="accent2"/>
                </a:solidFill>
              </a:rPr>
              <a:t>1</a:t>
            </a:r>
          </a:p>
        </p:txBody>
      </p:sp>
    </p:spTree>
    <p:extLst>
      <p:ext uri="{BB962C8B-B14F-4D97-AF65-F5344CB8AC3E}">
        <p14:creationId xmlns:p14="http://schemas.microsoft.com/office/powerpoint/2010/main" val="345160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and its Sale?</a:t>
            </a:r>
          </a:p>
        </p:txBody>
      </p:sp>
      <p:sp>
        <p:nvSpPr>
          <p:cNvPr id="3" name="Content Placeholder 2"/>
          <p:cNvSpPr>
            <a:spLocks noGrp="1"/>
          </p:cNvSpPr>
          <p:nvPr>
            <p:ph sz="half" idx="1"/>
          </p:nvPr>
        </p:nvSpPr>
        <p:spPr/>
        <p:txBody>
          <a:bodyPr/>
          <a:lstStyle/>
          <a:p>
            <a:r>
              <a:rPr lang="en-US" dirty="0"/>
              <a:t>What is Risk?</a:t>
            </a:r>
          </a:p>
          <a:p>
            <a:pPr marL="0" indent="0">
              <a:buNone/>
            </a:pPr>
            <a:r>
              <a:rPr lang="en-US" dirty="0"/>
              <a:t>A risk is </a:t>
            </a:r>
            <a:r>
              <a:rPr lang="en-US" b="1" dirty="0"/>
              <a:t>the chance of something happening that will have a negative effect</a:t>
            </a:r>
            <a:r>
              <a:rPr lang="en-US" dirty="0"/>
              <a:t>. The level of risk reflects the likelihood of the unwanted event and the potential consequences of the unwanted event.</a:t>
            </a:r>
          </a:p>
        </p:txBody>
      </p:sp>
      <p:sp>
        <p:nvSpPr>
          <p:cNvPr id="4" name="Content Placeholder 3"/>
          <p:cNvSpPr>
            <a:spLocks noGrp="1"/>
          </p:cNvSpPr>
          <p:nvPr>
            <p:ph sz="half" idx="2"/>
          </p:nvPr>
        </p:nvSpPr>
        <p:spPr/>
        <p:txBody>
          <a:bodyPr/>
          <a:lstStyle/>
          <a:p>
            <a:r>
              <a:rPr lang="en-US" dirty="0"/>
              <a:t>Risk Sale?</a:t>
            </a:r>
          </a:p>
          <a:p>
            <a:r>
              <a:rPr lang="en-US" dirty="0"/>
              <a:t>Generally – No restrictions</a:t>
            </a:r>
          </a:p>
          <a:p>
            <a:r>
              <a:rPr lang="en-US" dirty="0"/>
              <a:t> As per </a:t>
            </a:r>
            <a:r>
              <a:rPr lang="en-US" dirty="0" err="1"/>
              <a:t>Sharia’h</a:t>
            </a:r>
            <a:r>
              <a:rPr lang="en-US" dirty="0"/>
              <a:t> – Not considered as an asset, goods or a service</a:t>
            </a:r>
          </a:p>
          <a:p>
            <a:r>
              <a:rPr lang="en-US" dirty="0"/>
              <a:t>So can’t be traded</a:t>
            </a:r>
          </a:p>
          <a:p>
            <a:endParaRPr lang="en-US" dirty="0"/>
          </a:p>
        </p:txBody>
      </p:sp>
    </p:spTree>
    <p:extLst>
      <p:ext uri="{BB962C8B-B14F-4D97-AF65-F5344CB8AC3E}">
        <p14:creationId xmlns:p14="http://schemas.microsoft.com/office/powerpoint/2010/main" val="147750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4"/>
          <p:cNvSpPr>
            <a:spLocks noChangeArrowheads="1"/>
          </p:cNvSpPr>
          <p:nvPr/>
        </p:nvSpPr>
        <p:spPr bwMode="auto">
          <a:xfrm>
            <a:off x="-74612" y="0"/>
            <a:ext cx="9144000" cy="2051050"/>
          </a:xfrm>
          <a:prstGeom prst="ellipse">
            <a:avLst/>
          </a:prstGeom>
          <a:noFill/>
          <a:ln w="76200" cap="sq">
            <a:noFill/>
            <a:round/>
            <a:headEnd type="none" w="sm" len="sm"/>
            <a:tailEnd type="none" w="sm" len="sm"/>
          </a:ln>
        </p:spPr>
        <p:txBody>
          <a:bodyPr wrap="none" anchor="ctr"/>
          <a:lstStyle/>
          <a:p>
            <a:pPr algn="ctr">
              <a:spcBef>
                <a:spcPts val="0"/>
              </a:spcBef>
            </a:pPr>
            <a:endParaRPr lang="en-US" b="1" dirty="0">
              <a:solidFill>
                <a:schemeClr val="accent2"/>
              </a:solidFill>
            </a:endParaRPr>
          </a:p>
        </p:txBody>
      </p:sp>
      <p:sp>
        <p:nvSpPr>
          <p:cNvPr id="5" name="Line 5"/>
          <p:cNvSpPr>
            <a:spLocks noChangeShapeType="1"/>
          </p:cNvSpPr>
          <p:nvPr/>
        </p:nvSpPr>
        <p:spPr bwMode="auto">
          <a:xfrm flipH="1" flipV="1">
            <a:off x="1981200" y="1950246"/>
            <a:ext cx="1450155" cy="926304"/>
          </a:xfrm>
          <a:prstGeom prst="line">
            <a:avLst/>
          </a:prstGeom>
          <a:noFill/>
          <a:ln w="76200">
            <a:solidFill>
              <a:srgbClr val="3333CC"/>
            </a:solidFill>
            <a:round/>
            <a:headEnd type="none" w="sm" len="sm"/>
            <a:tailEnd type="stealth" w="med" len="med"/>
          </a:ln>
        </p:spPr>
        <p:txBody>
          <a:bodyPr wrap="none" anchor="ctr"/>
          <a:lstStyle/>
          <a:p>
            <a:pPr algn="ctr"/>
            <a:endParaRPr lang="en-US"/>
          </a:p>
        </p:txBody>
      </p:sp>
      <p:sp>
        <p:nvSpPr>
          <p:cNvPr id="6" name="Oval 7"/>
          <p:cNvSpPr>
            <a:spLocks noChangeArrowheads="1"/>
          </p:cNvSpPr>
          <p:nvPr/>
        </p:nvSpPr>
        <p:spPr bwMode="auto">
          <a:xfrm>
            <a:off x="243681" y="4267200"/>
            <a:ext cx="2248694" cy="2095501"/>
          </a:xfrm>
          <a:prstGeom prst="ellipse">
            <a:avLst/>
          </a:prstGeom>
          <a:solidFill>
            <a:schemeClr val="bg1"/>
          </a:solidFill>
          <a:ln w="12700" cap="sq">
            <a:solidFill>
              <a:srgbClr val="000000"/>
            </a:solidFill>
            <a:round/>
            <a:headEnd type="none" w="sm" len="sm"/>
            <a:tailEnd type="none" w="sm" len="sm"/>
          </a:ln>
        </p:spPr>
        <p:txBody>
          <a:bodyPr wrap="none" anchor="ctr"/>
          <a:lstStyle/>
          <a:p>
            <a:pPr algn="ctr">
              <a:lnSpc>
                <a:spcPts val="4000"/>
              </a:lnSpc>
              <a:spcBef>
                <a:spcPts val="0"/>
              </a:spcBef>
            </a:pPr>
            <a:r>
              <a:rPr lang="en-US" sz="2800" b="1" dirty="0">
                <a:solidFill>
                  <a:schemeClr val="accent2"/>
                </a:solidFill>
              </a:rPr>
              <a:t>The</a:t>
            </a:r>
          </a:p>
          <a:p>
            <a:pPr algn="ctr">
              <a:lnSpc>
                <a:spcPts val="4000"/>
              </a:lnSpc>
              <a:spcBef>
                <a:spcPts val="0"/>
              </a:spcBef>
            </a:pPr>
            <a:r>
              <a:rPr lang="en-US" sz="2800" b="1" dirty="0">
                <a:solidFill>
                  <a:schemeClr val="accent2"/>
                </a:solidFill>
              </a:rPr>
              <a:t>Problem of</a:t>
            </a:r>
          </a:p>
          <a:p>
            <a:pPr algn="ctr">
              <a:lnSpc>
                <a:spcPts val="4000"/>
              </a:lnSpc>
              <a:spcBef>
                <a:spcPts val="0"/>
              </a:spcBef>
            </a:pPr>
            <a:r>
              <a:rPr lang="en-US" sz="2800" b="1" dirty="0">
                <a:solidFill>
                  <a:schemeClr val="accent2"/>
                </a:solidFill>
              </a:rPr>
              <a:t>Riba</a:t>
            </a:r>
          </a:p>
        </p:txBody>
      </p:sp>
      <p:sp>
        <p:nvSpPr>
          <p:cNvPr id="7" name="Line 8"/>
          <p:cNvSpPr>
            <a:spLocks noChangeShapeType="1"/>
          </p:cNvSpPr>
          <p:nvPr/>
        </p:nvSpPr>
        <p:spPr bwMode="auto">
          <a:xfrm>
            <a:off x="4497388" y="2133600"/>
            <a:ext cx="303212" cy="2397330"/>
          </a:xfrm>
          <a:prstGeom prst="line">
            <a:avLst/>
          </a:prstGeom>
          <a:noFill/>
          <a:ln w="76200">
            <a:solidFill>
              <a:srgbClr val="3333CC"/>
            </a:solidFill>
            <a:round/>
            <a:headEnd type="none" w="sm" len="sm"/>
            <a:tailEnd type="stealth" w="med" len="med"/>
          </a:ln>
        </p:spPr>
        <p:txBody>
          <a:bodyPr wrap="none" anchor="ctr"/>
          <a:lstStyle/>
          <a:p>
            <a:pPr algn="ctr"/>
            <a:endParaRPr lang="en-US"/>
          </a:p>
        </p:txBody>
      </p:sp>
      <p:sp>
        <p:nvSpPr>
          <p:cNvPr id="9" name="Line 12"/>
          <p:cNvSpPr>
            <a:spLocks noChangeShapeType="1"/>
          </p:cNvSpPr>
          <p:nvPr/>
        </p:nvSpPr>
        <p:spPr bwMode="auto">
          <a:xfrm flipV="1">
            <a:off x="5105400" y="1837135"/>
            <a:ext cx="1507140" cy="1152526"/>
          </a:xfrm>
          <a:prstGeom prst="line">
            <a:avLst/>
          </a:prstGeom>
          <a:noFill/>
          <a:ln w="76200">
            <a:solidFill>
              <a:srgbClr val="3333CC"/>
            </a:solidFill>
            <a:round/>
            <a:headEnd type="none" w="sm" len="sm"/>
            <a:tailEnd type="stealth" w="med" len="med"/>
          </a:ln>
        </p:spPr>
        <p:txBody>
          <a:bodyPr wrap="none" anchor="ctr"/>
          <a:lstStyle/>
          <a:p>
            <a:pPr algn="ctr"/>
            <a:endParaRPr lang="en-US"/>
          </a:p>
        </p:txBody>
      </p:sp>
      <p:sp>
        <p:nvSpPr>
          <p:cNvPr id="10" name="Line 5"/>
          <p:cNvSpPr>
            <a:spLocks noChangeShapeType="1"/>
          </p:cNvSpPr>
          <p:nvPr/>
        </p:nvSpPr>
        <p:spPr bwMode="auto">
          <a:xfrm flipH="1">
            <a:off x="2209800" y="3162300"/>
            <a:ext cx="1600200" cy="1485900"/>
          </a:xfrm>
          <a:prstGeom prst="line">
            <a:avLst/>
          </a:prstGeom>
          <a:noFill/>
          <a:ln w="76200">
            <a:solidFill>
              <a:srgbClr val="3333CC"/>
            </a:solidFill>
            <a:round/>
            <a:headEnd type="none" w="sm" len="sm"/>
            <a:tailEnd type="stealth" w="med" len="med"/>
          </a:ln>
        </p:spPr>
        <p:txBody>
          <a:bodyPr wrap="none" anchor="ctr"/>
          <a:lstStyle/>
          <a:p>
            <a:pPr algn="ctr"/>
            <a:endParaRPr lang="en-US"/>
          </a:p>
        </p:txBody>
      </p:sp>
      <p:sp>
        <p:nvSpPr>
          <p:cNvPr id="11" name="Oval 7"/>
          <p:cNvSpPr>
            <a:spLocks noChangeArrowheads="1"/>
          </p:cNvSpPr>
          <p:nvPr/>
        </p:nvSpPr>
        <p:spPr bwMode="auto">
          <a:xfrm>
            <a:off x="184150" y="152400"/>
            <a:ext cx="2254250" cy="2052639"/>
          </a:xfrm>
          <a:prstGeom prst="ellipse">
            <a:avLst/>
          </a:prstGeom>
          <a:solidFill>
            <a:schemeClr val="bg1"/>
          </a:solidFill>
          <a:ln w="12700" cap="sq">
            <a:solidFill>
              <a:srgbClr val="000000"/>
            </a:solidFill>
            <a:round/>
            <a:headEnd type="none" w="sm" len="sm"/>
            <a:tailEnd type="none" w="sm" len="sm"/>
          </a:ln>
        </p:spPr>
        <p:txBody>
          <a:bodyPr wrap="none" anchor="ctr"/>
          <a:lstStyle/>
          <a:p>
            <a:pPr algn="ctr">
              <a:lnSpc>
                <a:spcPts val="4000"/>
              </a:lnSpc>
              <a:spcBef>
                <a:spcPts val="0"/>
              </a:spcBef>
            </a:pPr>
            <a:r>
              <a:rPr lang="en-US" sz="2800" b="1" dirty="0">
                <a:solidFill>
                  <a:schemeClr val="accent2"/>
                </a:solidFill>
              </a:rPr>
              <a:t>The</a:t>
            </a:r>
          </a:p>
          <a:p>
            <a:pPr algn="ctr">
              <a:lnSpc>
                <a:spcPts val="4000"/>
              </a:lnSpc>
              <a:spcBef>
                <a:spcPts val="0"/>
              </a:spcBef>
            </a:pPr>
            <a:r>
              <a:rPr lang="en-US" sz="2800" b="1" dirty="0">
                <a:solidFill>
                  <a:schemeClr val="accent2"/>
                </a:solidFill>
              </a:rPr>
              <a:t>Problem of</a:t>
            </a:r>
          </a:p>
          <a:p>
            <a:pPr algn="ctr">
              <a:lnSpc>
                <a:spcPts val="4000"/>
              </a:lnSpc>
              <a:spcBef>
                <a:spcPts val="0"/>
              </a:spcBef>
            </a:pPr>
            <a:r>
              <a:rPr lang="en-US" sz="2800" b="1" dirty="0">
                <a:solidFill>
                  <a:schemeClr val="accent2"/>
                </a:solidFill>
              </a:rPr>
              <a:t> sale of risk</a:t>
            </a:r>
          </a:p>
        </p:txBody>
      </p:sp>
      <p:sp>
        <p:nvSpPr>
          <p:cNvPr id="12" name="Oval 7"/>
          <p:cNvSpPr>
            <a:spLocks noChangeArrowheads="1"/>
          </p:cNvSpPr>
          <p:nvPr/>
        </p:nvSpPr>
        <p:spPr bwMode="auto">
          <a:xfrm>
            <a:off x="1879010" y="2011770"/>
            <a:ext cx="4697577" cy="2140188"/>
          </a:xfrm>
          <a:prstGeom prst="ellipse">
            <a:avLst/>
          </a:prstGeom>
          <a:solidFill>
            <a:schemeClr val="bg1"/>
          </a:solidFill>
          <a:ln w="12700" cap="sq">
            <a:solidFill>
              <a:srgbClr val="000000"/>
            </a:solidFill>
            <a:round/>
            <a:headEnd type="none" w="sm" len="sm"/>
            <a:tailEnd type="none" w="sm" len="sm"/>
          </a:ln>
        </p:spPr>
        <p:txBody>
          <a:bodyPr wrap="none" anchor="ctr"/>
          <a:lstStyle/>
          <a:p>
            <a:pPr algn="ctr">
              <a:spcBef>
                <a:spcPts val="0"/>
              </a:spcBef>
            </a:pPr>
            <a:r>
              <a:rPr lang="en-US" sz="2800" b="1" dirty="0">
                <a:solidFill>
                  <a:schemeClr val="accent2"/>
                </a:solidFill>
              </a:rPr>
              <a:t>Conventional </a:t>
            </a:r>
          </a:p>
          <a:p>
            <a:pPr algn="ctr">
              <a:spcBef>
                <a:spcPts val="0"/>
              </a:spcBef>
            </a:pPr>
            <a:r>
              <a:rPr lang="en-US" sz="2800" b="1" dirty="0">
                <a:solidFill>
                  <a:schemeClr val="accent2"/>
                </a:solidFill>
              </a:rPr>
              <a:t>Insurance Contract </a:t>
            </a:r>
            <a:r>
              <a:rPr lang="en-US" sz="2800" b="1" dirty="0">
                <a:solidFill>
                  <a:srgbClr val="FF0000"/>
                </a:solidFill>
              </a:rPr>
              <a:t>From</a:t>
            </a:r>
            <a:r>
              <a:rPr lang="en-US" sz="2800" b="1" dirty="0">
                <a:solidFill>
                  <a:schemeClr val="accent2"/>
                </a:solidFill>
              </a:rPr>
              <a:t> </a:t>
            </a:r>
          </a:p>
          <a:p>
            <a:pPr algn="ctr">
              <a:spcBef>
                <a:spcPts val="600"/>
              </a:spcBef>
            </a:pPr>
            <a:r>
              <a:rPr lang="en-US" sz="2800" b="1" dirty="0">
                <a:solidFill>
                  <a:schemeClr val="accent2"/>
                </a:solidFill>
              </a:rPr>
              <a:t>Islamic Shari’ah</a:t>
            </a:r>
          </a:p>
          <a:p>
            <a:pPr algn="ctr">
              <a:spcBef>
                <a:spcPts val="600"/>
              </a:spcBef>
            </a:pPr>
            <a:r>
              <a:rPr lang="en-US" sz="2800" b="1" dirty="0">
                <a:solidFill>
                  <a:schemeClr val="accent2"/>
                </a:solidFill>
              </a:rPr>
              <a:t>Point of view</a:t>
            </a:r>
          </a:p>
        </p:txBody>
      </p:sp>
      <p:sp>
        <p:nvSpPr>
          <p:cNvPr id="13" name="Oval 7"/>
          <p:cNvSpPr>
            <a:spLocks noChangeArrowheads="1"/>
          </p:cNvSpPr>
          <p:nvPr/>
        </p:nvSpPr>
        <p:spPr bwMode="auto">
          <a:xfrm>
            <a:off x="6324600" y="29307"/>
            <a:ext cx="2248694" cy="2095501"/>
          </a:xfrm>
          <a:prstGeom prst="ellipse">
            <a:avLst/>
          </a:prstGeom>
          <a:solidFill>
            <a:schemeClr val="bg1"/>
          </a:solidFill>
          <a:ln w="12700" cap="sq">
            <a:solidFill>
              <a:srgbClr val="000000"/>
            </a:solidFill>
            <a:round/>
            <a:headEnd type="none" w="sm" len="sm"/>
            <a:tailEnd type="none" w="sm" len="sm"/>
          </a:ln>
        </p:spPr>
        <p:txBody>
          <a:bodyPr wrap="none" anchor="ctr"/>
          <a:lstStyle/>
          <a:p>
            <a:pPr algn="ctr">
              <a:lnSpc>
                <a:spcPts val="4000"/>
              </a:lnSpc>
              <a:spcBef>
                <a:spcPts val="0"/>
              </a:spcBef>
            </a:pPr>
            <a:r>
              <a:rPr lang="en-US" sz="2800" b="1" dirty="0">
                <a:solidFill>
                  <a:schemeClr val="accent2"/>
                </a:solidFill>
              </a:rPr>
              <a:t>The</a:t>
            </a:r>
          </a:p>
          <a:p>
            <a:pPr algn="ctr">
              <a:lnSpc>
                <a:spcPts val="4000"/>
              </a:lnSpc>
              <a:spcBef>
                <a:spcPts val="0"/>
              </a:spcBef>
            </a:pPr>
            <a:r>
              <a:rPr lang="en-US" sz="2800" b="1" dirty="0">
                <a:solidFill>
                  <a:schemeClr val="accent2"/>
                </a:solidFill>
              </a:rPr>
              <a:t>Problem of </a:t>
            </a:r>
          </a:p>
          <a:p>
            <a:pPr algn="ctr">
              <a:lnSpc>
                <a:spcPts val="4000"/>
              </a:lnSpc>
              <a:spcBef>
                <a:spcPts val="0"/>
              </a:spcBef>
            </a:pPr>
            <a:r>
              <a:rPr lang="en-US" sz="2800" b="1" dirty="0">
                <a:solidFill>
                  <a:schemeClr val="accent2"/>
                </a:solidFill>
              </a:rPr>
              <a:t>Gharar</a:t>
            </a:r>
          </a:p>
        </p:txBody>
      </p:sp>
      <p:sp>
        <p:nvSpPr>
          <p:cNvPr id="15" name="Oval 7"/>
          <p:cNvSpPr>
            <a:spLocks noChangeArrowheads="1"/>
          </p:cNvSpPr>
          <p:nvPr/>
        </p:nvSpPr>
        <p:spPr bwMode="auto">
          <a:xfrm>
            <a:off x="3810000" y="4530929"/>
            <a:ext cx="2248694" cy="2095501"/>
          </a:xfrm>
          <a:prstGeom prst="ellipse">
            <a:avLst/>
          </a:prstGeom>
          <a:solidFill>
            <a:schemeClr val="bg1"/>
          </a:solidFill>
          <a:ln w="12700" cap="sq">
            <a:solidFill>
              <a:srgbClr val="000000"/>
            </a:solidFill>
            <a:round/>
            <a:headEnd type="none" w="sm" len="sm"/>
            <a:tailEnd type="none" w="sm" len="sm"/>
          </a:ln>
        </p:spPr>
        <p:txBody>
          <a:bodyPr wrap="none" anchor="ctr"/>
          <a:lstStyle/>
          <a:p>
            <a:pPr algn="ctr">
              <a:lnSpc>
                <a:spcPts val="4000"/>
              </a:lnSpc>
              <a:spcBef>
                <a:spcPts val="0"/>
              </a:spcBef>
            </a:pPr>
            <a:r>
              <a:rPr lang="en-US" sz="2800" b="1" dirty="0">
                <a:solidFill>
                  <a:schemeClr val="accent2"/>
                </a:solidFill>
              </a:rPr>
              <a:t>The</a:t>
            </a:r>
          </a:p>
          <a:p>
            <a:pPr algn="ctr">
              <a:lnSpc>
                <a:spcPts val="4000"/>
              </a:lnSpc>
              <a:spcBef>
                <a:spcPts val="0"/>
              </a:spcBef>
            </a:pPr>
            <a:r>
              <a:rPr lang="en-US" sz="2800" b="1" dirty="0">
                <a:solidFill>
                  <a:schemeClr val="accent2"/>
                </a:solidFill>
              </a:rPr>
              <a:t>Problem of</a:t>
            </a:r>
          </a:p>
          <a:p>
            <a:pPr algn="ctr">
              <a:lnSpc>
                <a:spcPts val="4000"/>
              </a:lnSpc>
              <a:spcBef>
                <a:spcPts val="0"/>
              </a:spcBef>
            </a:pPr>
            <a:r>
              <a:rPr lang="en-US" sz="2800" b="1" dirty="0" err="1">
                <a:solidFill>
                  <a:schemeClr val="accent2"/>
                </a:solidFill>
              </a:rPr>
              <a:t>Maysir</a:t>
            </a:r>
            <a:endParaRPr lang="en-US" sz="2800" b="1" dirty="0">
              <a:solidFill>
                <a:schemeClr val="accent2"/>
              </a:solidFill>
            </a:endParaRPr>
          </a:p>
        </p:txBody>
      </p:sp>
    </p:spTree>
    <p:extLst>
      <p:ext uri="{BB962C8B-B14F-4D97-AF65-F5344CB8AC3E}">
        <p14:creationId xmlns:p14="http://schemas.microsoft.com/office/powerpoint/2010/main" val="344557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764" y="548680"/>
            <a:ext cx="10513168" cy="7109639"/>
          </a:xfrm>
          <a:prstGeom prst="rect">
            <a:avLst/>
          </a:prstGeom>
        </p:spPr>
        <p:txBody>
          <a:bodyPr wrap="square">
            <a:spAutoFit/>
          </a:bodyPr>
          <a:lstStyle/>
          <a:p>
            <a:pPr algn="just"/>
            <a:endParaRPr lang="en-US" dirty="0"/>
          </a:p>
          <a:p>
            <a:pPr algn="just"/>
            <a:r>
              <a:rPr lang="en-US" sz="3600" dirty="0">
                <a:latin typeface="Arial" panose="020B0604020202020204" pitchFamily="34" charset="0"/>
                <a:cs typeface="Arial" panose="020B0604020202020204" pitchFamily="34" charset="0"/>
              </a:rPr>
              <a:t>The first fatwa that explicitly prohibited commercial insurance in its modern application and its related activities was made by Ibn </a:t>
            </a:r>
            <a:r>
              <a:rPr lang="en-US" sz="3600" dirty="0" err="1">
                <a:latin typeface="Arial" panose="020B0604020202020204" pitchFamily="34" charset="0"/>
                <a:cs typeface="Arial" panose="020B0604020202020204" pitchFamily="34" charset="0"/>
              </a:rPr>
              <a:t>Abdeen</a:t>
            </a:r>
            <a:r>
              <a:rPr lang="en-US" sz="3600" dirty="0">
                <a:latin typeface="Arial" panose="020B0604020202020204" pitchFamily="34" charset="0"/>
                <a:cs typeface="Arial" panose="020B0604020202020204" pitchFamily="34" charset="0"/>
              </a:rPr>
              <a:t> (a Syrian Scholar) in 1834. While opinions vary among Muslim scholars, the overwhelming majority of them have concluded that conventional insurance contracts are unacceptable to Islam. In particular, life insurance involves the use of certain elements that directly contradict the rules of </a:t>
            </a:r>
            <a:r>
              <a:rPr lang="en-US" sz="3600" dirty="0" err="1">
                <a:latin typeface="Arial" panose="020B0604020202020204" pitchFamily="34" charset="0"/>
                <a:cs typeface="Arial" panose="020B0604020202020204" pitchFamily="34" charset="0"/>
              </a:rPr>
              <a:t>Shari’a</a:t>
            </a:r>
            <a:r>
              <a:rPr lang="en-US" sz="3600" dirty="0">
                <a:latin typeface="Arial" panose="020B0604020202020204" pitchFamily="34" charset="0"/>
                <a:cs typeface="Arial" panose="020B0604020202020204" pitchFamily="34" charset="0"/>
              </a:rPr>
              <a:t>. These elements </a:t>
            </a:r>
            <a:r>
              <a:rPr lang="en-US" sz="3600" dirty="0" err="1">
                <a:latin typeface="Arial" panose="020B0604020202020204" pitchFamily="34" charset="0"/>
                <a:cs typeface="Arial" panose="020B0604020202020204" pitchFamily="34" charset="0"/>
              </a:rPr>
              <a:t>are:Al</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Maysir</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Ghrar</a:t>
            </a:r>
            <a:r>
              <a:rPr lang="en-US" sz="3600" dirty="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Riba</a:t>
            </a:r>
            <a:endParaRPr lang="en-US" sz="3600" dirty="0">
              <a:latin typeface="Arial" panose="020B0604020202020204" pitchFamily="34" charset="0"/>
              <a:cs typeface="Arial" panose="020B0604020202020204" pitchFamily="34" charset="0"/>
            </a:endParaRPr>
          </a:p>
          <a:p>
            <a:endParaRPr lang="en-US" dirty="0"/>
          </a:p>
          <a:p>
            <a:endParaRPr lang="en-US" dirty="0"/>
          </a:p>
          <a:p>
            <a:endParaRPr lang="en-US" dirty="0"/>
          </a:p>
        </p:txBody>
      </p:sp>
    </p:spTree>
    <p:extLst>
      <p:ext uri="{BB962C8B-B14F-4D97-AF65-F5344CB8AC3E}">
        <p14:creationId xmlns:p14="http://schemas.microsoft.com/office/powerpoint/2010/main" val="45460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altLang="zh-CN" sz="3600" dirty="0" smtClean="0">
                <a:latin typeface="Arial" panose="020B0604020202020204" pitchFamily="34" charset="0"/>
                <a:cs typeface="Arial" panose="020B0604020202020204" pitchFamily="34" charset="0"/>
              </a:rPr>
              <a:t>Insurance that violates the basics </a:t>
            </a:r>
            <a:r>
              <a:rPr lang="en-US" altLang="zh-CN" sz="3600" dirty="0" err="1" smtClean="0">
                <a:latin typeface="Arial" panose="020B0604020202020204" pitchFamily="34" charset="0"/>
                <a:cs typeface="Arial" panose="020B0604020202020204" pitchFamily="34" charset="0"/>
              </a:rPr>
              <a:t>priciples</a:t>
            </a:r>
            <a:r>
              <a:rPr lang="en-US" altLang="zh-CN" sz="3600" dirty="0" smtClean="0">
                <a:latin typeface="Arial" panose="020B0604020202020204" pitchFamily="34" charset="0"/>
                <a:cs typeface="Arial" panose="020B0604020202020204" pitchFamily="34" charset="0"/>
              </a:rPr>
              <a:t> of </a:t>
            </a:r>
            <a:r>
              <a:rPr lang="en-US" altLang="zh-CN" sz="3600" dirty="0" err="1" smtClean="0">
                <a:latin typeface="Arial" panose="020B0604020202020204" pitchFamily="34" charset="0"/>
                <a:cs typeface="Arial" panose="020B0604020202020204" pitchFamily="34" charset="0"/>
              </a:rPr>
              <a:t>Sharia’h</a:t>
            </a:r>
            <a:endParaRPr lang="en-US" altLang="zh-CN" sz="3600" dirty="0" smtClean="0">
              <a:latin typeface="Arial" panose="020B0604020202020204" pitchFamily="34" charset="0"/>
              <a:cs typeface="Arial" panose="020B0604020202020204" pitchFamily="34" charset="0"/>
            </a:endParaRPr>
          </a:p>
          <a:p>
            <a:pPr marL="685800"/>
            <a:r>
              <a:rPr lang="en-US" altLang="zh-CN" sz="3600" dirty="0" smtClean="0">
                <a:latin typeface="Arial" panose="020B0604020202020204" pitchFamily="34" charset="0"/>
                <a:cs typeface="Arial" panose="020B0604020202020204" pitchFamily="34" charset="0"/>
              </a:rPr>
              <a:t>Sale of Risk</a:t>
            </a:r>
            <a:endParaRPr lang="en-US" altLang="zh-CN" sz="3600" dirty="0">
              <a:latin typeface="Arial" panose="020B0604020202020204" pitchFamily="34" charset="0"/>
              <a:cs typeface="Arial" panose="020B0604020202020204" pitchFamily="34" charset="0"/>
            </a:endParaRPr>
          </a:p>
          <a:p>
            <a:pPr marL="685800"/>
            <a:r>
              <a:rPr lang="tr-TR" altLang="zh-CN" sz="3600" dirty="0" smtClean="0">
                <a:latin typeface="Arial" panose="020B0604020202020204" pitchFamily="34" charset="0"/>
                <a:cs typeface="Arial" panose="020B0604020202020204" pitchFamily="34" charset="0"/>
              </a:rPr>
              <a:t>Al-</a:t>
            </a:r>
            <a:r>
              <a:rPr lang="en-US" altLang="zh-CN" sz="3600" dirty="0" smtClean="0">
                <a:latin typeface="Arial" panose="020B0604020202020204" pitchFamily="34" charset="0"/>
                <a:cs typeface="Arial" panose="020B0604020202020204" pitchFamily="34" charset="0"/>
              </a:rPr>
              <a:t>M</a:t>
            </a:r>
            <a:r>
              <a:rPr lang="tr-TR" altLang="zh-CN" sz="3600" dirty="0" smtClean="0">
                <a:latin typeface="Arial" panose="020B0604020202020204" pitchFamily="34" charset="0"/>
                <a:cs typeface="Arial" panose="020B0604020202020204" pitchFamily="34" charset="0"/>
              </a:rPr>
              <a:t>a</a:t>
            </a:r>
            <a:r>
              <a:rPr lang="en-US" altLang="zh-CN" sz="3600" dirty="0">
                <a:latin typeface="Arial" panose="020B0604020202020204" pitchFamily="34" charset="0"/>
                <a:cs typeface="Arial" panose="020B0604020202020204" pitchFamily="34" charset="0"/>
              </a:rPr>
              <a:t>y</a:t>
            </a:r>
            <a:r>
              <a:rPr lang="tr-TR" altLang="zh-CN" sz="3600" dirty="0" smtClean="0">
                <a:latin typeface="Arial" panose="020B0604020202020204" pitchFamily="34" charset="0"/>
                <a:cs typeface="Arial" panose="020B0604020202020204" pitchFamily="34" charset="0"/>
              </a:rPr>
              <a:t>sir</a:t>
            </a:r>
            <a:endParaRPr lang="en-US" altLang="zh-CN" sz="3600" dirty="0">
              <a:latin typeface="Arial" panose="020B0604020202020204" pitchFamily="34" charset="0"/>
              <a:cs typeface="Arial" panose="020B0604020202020204" pitchFamily="34" charset="0"/>
            </a:endParaRPr>
          </a:p>
          <a:p>
            <a:pPr marL="685800"/>
            <a:r>
              <a:rPr lang="tr-TR" altLang="zh-CN" sz="3600" dirty="0" smtClean="0">
                <a:latin typeface="Arial" panose="020B0604020202020204" pitchFamily="34" charset="0"/>
                <a:cs typeface="Arial" panose="020B0604020202020204" pitchFamily="34" charset="0"/>
              </a:rPr>
              <a:t>Gharar</a:t>
            </a:r>
            <a:endParaRPr lang="en-US" altLang="zh-CN" sz="3600" dirty="0" smtClean="0">
              <a:latin typeface="Arial" panose="020B0604020202020204" pitchFamily="34" charset="0"/>
              <a:cs typeface="Arial" panose="020B0604020202020204" pitchFamily="34" charset="0"/>
            </a:endParaRPr>
          </a:p>
          <a:p>
            <a:pPr marL="685800"/>
            <a:r>
              <a:rPr lang="tr-TR" altLang="zh-CN" sz="3600" dirty="0" smtClean="0">
                <a:latin typeface="Arial" panose="020B0604020202020204" pitchFamily="34" charset="0"/>
                <a:cs typeface="Arial" panose="020B0604020202020204" pitchFamily="34" charset="0"/>
              </a:rPr>
              <a:t>Riba</a:t>
            </a:r>
            <a:endParaRPr lang="en-US" altLang="zh-CN" sz="3600"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37946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772" y="260648"/>
            <a:ext cx="11449272" cy="6537174"/>
          </a:xfrm>
          <a:prstGeom prst="rect">
            <a:avLst/>
          </a:prstGeom>
        </p:spPr>
        <p:txBody>
          <a:bodyPr wrap="square">
            <a:spAutoFit/>
          </a:bodyPr>
          <a:lstStyle/>
          <a:p>
            <a:pPr defTabSz="166688">
              <a:lnSpc>
                <a:spcPct val="90000"/>
              </a:lnSpc>
              <a:spcBef>
                <a:spcPct val="10000"/>
              </a:spcBef>
              <a:buClr>
                <a:srgbClr val="FF0000"/>
              </a:buClr>
              <a:buSzPct val="90000"/>
              <a:tabLst>
                <a:tab pos="290513" algn="l"/>
                <a:tab pos="739775" algn="l"/>
                <a:tab pos="2336800" algn="l"/>
              </a:tabLst>
            </a:pPr>
            <a:r>
              <a:rPr lang="en-US" sz="3600" b="1" dirty="0" smtClean="0">
                <a:latin typeface="Arial" panose="020B0604020202020204" pitchFamily="34" charset="0"/>
                <a:cs typeface="Arial" panose="020B0604020202020204" pitchFamily="34" charset="0"/>
              </a:rPr>
              <a:t>Three misconceptions in Islamic Financial transactions</a:t>
            </a:r>
          </a:p>
          <a:p>
            <a:pPr marL="1030288" indent="-1030288" defTabSz="166688">
              <a:lnSpc>
                <a:spcPct val="90000"/>
              </a:lnSpc>
              <a:spcBef>
                <a:spcPct val="10000"/>
              </a:spcBef>
              <a:buClr>
                <a:srgbClr val="FF0000"/>
              </a:buClr>
              <a:buSzPct val="90000"/>
              <a:buFont typeface="Wingdings" pitchFamily="2" charset="2"/>
              <a:buChar char="Ø"/>
              <a:tabLst>
                <a:tab pos="290513" algn="l"/>
                <a:tab pos="739775" algn="l"/>
                <a:tab pos="2336800" algn="l"/>
              </a:tabLst>
            </a:pPr>
            <a:endParaRPr lang="en-US" sz="3600" b="1" dirty="0">
              <a:latin typeface="Arial" panose="020B0604020202020204" pitchFamily="34" charset="0"/>
              <a:cs typeface="Arial" panose="020B0604020202020204" pitchFamily="34" charset="0"/>
            </a:endParaRPr>
          </a:p>
          <a:p>
            <a:pPr marL="1030288" indent="-1030288" defTabSz="166688">
              <a:lnSpc>
                <a:spcPct val="90000"/>
              </a:lnSpc>
              <a:spcBef>
                <a:spcPct val="10000"/>
              </a:spcBef>
              <a:buClr>
                <a:srgbClr val="FF0000"/>
              </a:buClr>
              <a:buSzPct val="90000"/>
              <a:buFont typeface="Wingdings" pitchFamily="2" charset="2"/>
              <a:buChar char="Ø"/>
              <a:tabLst>
                <a:tab pos="290513" algn="l"/>
                <a:tab pos="739775" algn="l"/>
                <a:tab pos="2336800" algn="l"/>
              </a:tabLst>
            </a:pPr>
            <a:r>
              <a:rPr lang="en-US" sz="3600" b="1" dirty="0" smtClean="0">
                <a:latin typeface="Arial" panose="020B0604020202020204" pitchFamily="34" charset="0"/>
                <a:cs typeface="Arial" panose="020B0604020202020204" pitchFamily="34" charset="0"/>
              </a:rPr>
              <a:t>Why Fixed Return – Fixed return in sale in </a:t>
            </a:r>
            <a:r>
              <a:rPr lang="en-US" sz="3600" b="1" dirty="0" err="1" smtClean="0">
                <a:latin typeface="Arial" panose="020B0604020202020204" pitchFamily="34" charset="0"/>
                <a:cs typeface="Arial" panose="020B0604020202020204" pitchFamily="34" charset="0"/>
              </a:rPr>
              <a:t>prohobitted</a:t>
            </a:r>
            <a:r>
              <a:rPr lang="en-US" sz="3600" b="1" dirty="0" smtClean="0">
                <a:latin typeface="Arial" panose="020B0604020202020204" pitchFamily="34" charset="0"/>
                <a:cs typeface="Arial" panose="020B0604020202020204" pitchFamily="34" charset="0"/>
              </a:rPr>
              <a:t> </a:t>
            </a:r>
            <a:endParaRPr lang="en-US" sz="3600" b="1" dirty="0">
              <a:latin typeface="Arial" panose="020B0604020202020204" pitchFamily="34" charset="0"/>
              <a:cs typeface="Arial" panose="020B0604020202020204" pitchFamily="34" charset="0"/>
            </a:endParaRPr>
          </a:p>
          <a:p>
            <a:pPr marL="1030288" indent="-1030288" defTabSz="166688">
              <a:lnSpc>
                <a:spcPct val="90000"/>
              </a:lnSpc>
              <a:spcBef>
                <a:spcPct val="10000"/>
              </a:spcBef>
              <a:buClr>
                <a:srgbClr val="FF0000"/>
              </a:buClr>
              <a:buSzPct val="90000"/>
              <a:tabLst>
                <a:tab pos="290513" algn="l"/>
                <a:tab pos="739775" algn="l"/>
                <a:tab pos="2336800" algn="l"/>
              </a:tabLst>
            </a:pPr>
            <a:endParaRPr lang="en-US" sz="3600" b="1" dirty="0">
              <a:latin typeface="Arial" panose="020B0604020202020204" pitchFamily="34" charset="0"/>
              <a:cs typeface="Arial" panose="020B0604020202020204" pitchFamily="34" charset="0"/>
            </a:endParaRPr>
          </a:p>
          <a:p>
            <a:pPr marL="1030288" indent="-1030288" defTabSz="166688">
              <a:lnSpc>
                <a:spcPct val="90000"/>
              </a:lnSpc>
              <a:spcBef>
                <a:spcPct val="10000"/>
              </a:spcBef>
              <a:buClr>
                <a:srgbClr val="FF0000"/>
              </a:buClr>
              <a:buSzPct val="90000"/>
              <a:buFont typeface="Wingdings" pitchFamily="2" charset="2"/>
              <a:buChar char="Ø"/>
              <a:tabLst>
                <a:tab pos="290513" algn="l"/>
                <a:tab pos="739775" algn="l"/>
                <a:tab pos="2336800" algn="l"/>
              </a:tabLst>
            </a:pPr>
            <a:r>
              <a:rPr lang="en-US" sz="3600" b="1" dirty="0" smtClean="0">
                <a:latin typeface="Arial" panose="020B0604020202020204" pitchFamily="34" charset="0"/>
                <a:cs typeface="Arial" panose="020B0604020202020204" pitchFamily="34" charset="0"/>
              </a:rPr>
              <a:t>Taking Risk-taking more </a:t>
            </a:r>
            <a:r>
              <a:rPr lang="en-US" sz="3600" b="1" dirty="0" err="1" smtClean="0">
                <a:latin typeface="Arial" panose="020B0604020202020204" pitchFamily="34" charset="0"/>
                <a:cs typeface="Arial" panose="020B0604020202020204" pitchFamily="34" charset="0"/>
              </a:rPr>
              <a:t>Shariah</a:t>
            </a:r>
            <a:r>
              <a:rPr lang="en-US" sz="3600" b="1" dirty="0" smtClean="0">
                <a:latin typeface="Arial" panose="020B0604020202020204" pitchFamily="34" charset="0"/>
                <a:cs typeface="Arial" panose="020B0604020202020204" pitchFamily="34" charset="0"/>
              </a:rPr>
              <a:t> compliant activity</a:t>
            </a:r>
            <a:endParaRPr lang="en-US" sz="3600" b="1" dirty="0">
              <a:latin typeface="Arial" panose="020B0604020202020204" pitchFamily="34" charset="0"/>
              <a:cs typeface="Arial" panose="020B0604020202020204" pitchFamily="34" charset="0"/>
            </a:endParaRPr>
          </a:p>
          <a:p>
            <a:pPr marL="1030288" indent="-1030288" defTabSz="166688">
              <a:lnSpc>
                <a:spcPct val="90000"/>
              </a:lnSpc>
              <a:spcBef>
                <a:spcPct val="10000"/>
              </a:spcBef>
              <a:buClr>
                <a:srgbClr val="FF0000"/>
              </a:buClr>
              <a:buSzPct val="90000"/>
              <a:tabLst>
                <a:tab pos="290513" algn="l"/>
                <a:tab pos="739775" algn="l"/>
                <a:tab pos="2336800" algn="l"/>
              </a:tabLst>
            </a:pPr>
            <a:endParaRPr lang="en-US" sz="3600" b="1" dirty="0">
              <a:latin typeface="Arial" panose="020B0604020202020204" pitchFamily="34" charset="0"/>
              <a:cs typeface="Arial" panose="020B0604020202020204" pitchFamily="34" charset="0"/>
            </a:endParaRPr>
          </a:p>
          <a:p>
            <a:pPr marL="1030288" indent="-1030288" defTabSz="166688">
              <a:lnSpc>
                <a:spcPct val="90000"/>
              </a:lnSpc>
              <a:spcBef>
                <a:spcPct val="10000"/>
              </a:spcBef>
              <a:buClr>
                <a:srgbClr val="FF0000"/>
              </a:buClr>
              <a:buSzPct val="90000"/>
              <a:buFont typeface="Wingdings" pitchFamily="2" charset="2"/>
              <a:buChar char="Ø"/>
              <a:tabLst>
                <a:tab pos="290513" algn="l"/>
                <a:tab pos="739775" algn="l"/>
                <a:tab pos="2336800" algn="l"/>
              </a:tabLst>
            </a:pPr>
            <a:r>
              <a:rPr lang="en-US" sz="3600" b="1" dirty="0" smtClean="0">
                <a:latin typeface="Arial" panose="020B0604020202020204" pitchFamily="34" charset="0"/>
                <a:cs typeface="Arial" panose="020B0604020202020204" pitchFamily="34" charset="0"/>
              </a:rPr>
              <a:t>Mitigation of Risk is against the will of ALLAH (SWA)</a:t>
            </a:r>
            <a:endParaRPr lang="en-GB" sz="3600" b="1" dirty="0">
              <a:latin typeface="Arial" panose="020B0604020202020204" pitchFamily="34" charset="0"/>
              <a:cs typeface="Arial" panose="020B0604020202020204" pitchFamily="34" charset="0"/>
            </a:endParaRPr>
          </a:p>
          <a:p>
            <a:pPr defTabSz="342900" fontAlgn="auto">
              <a:lnSpc>
                <a:spcPct val="170000"/>
              </a:lnSpc>
              <a:spcAft>
                <a:spcPts val="0"/>
              </a:spcAft>
            </a:pPr>
            <a:endParaRPr lang="en-US" altLang="zh-CN" b="1" dirty="0">
              <a:solidFill>
                <a:prstClr val="black">
                  <a:lumMod val="85000"/>
                  <a:lumOff val="15000"/>
                </a:prstClr>
              </a:solidFill>
            </a:endParaRPr>
          </a:p>
        </p:txBody>
      </p:sp>
    </p:spTree>
    <p:extLst>
      <p:ext uri="{BB962C8B-B14F-4D97-AF65-F5344CB8AC3E}">
        <p14:creationId xmlns:p14="http://schemas.microsoft.com/office/powerpoint/2010/main" val="818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element of </a:t>
            </a:r>
            <a:r>
              <a:rPr lang="en-US" dirty="0" err="1" smtClean="0"/>
              <a:t>Gharar</a:t>
            </a:r>
            <a:r>
              <a:rPr lang="en-US" dirty="0" smtClean="0"/>
              <a:t> </a:t>
            </a:r>
            <a:endParaRPr lang="en-US" dirty="0"/>
          </a:p>
        </p:txBody>
      </p:sp>
      <p:sp>
        <p:nvSpPr>
          <p:cNvPr id="3" name="Content Placeholder 2"/>
          <p:cNvSpPr>
            <a:spLocks noGrp="1"/>
          </p:cNvSpPr>
          <p:nvPr>
            <p:ph idx="1"/>
          </p:nvPr>
        </p:nvSpPr>
        <p:spPr/>
        <p:txBody>
          <a:bodyPr/>
          <a:lstStyle/>
          <a:p>
            <a:pPr marL="0" indent="0" algn="just">
              <a:buNone/>
            </a:pPr>
            <a:endParaRPr lang="en-US" altLang="zh-CN" b="1" dirty="0" smtClean="0">
              <a:latin typeface="Arial" panose="020B0604020202020204" pitchFamily="34" charset="0"/>
              <a:cs typeface="Arial" panose="020B0604020202020204" pitchFamily="34" charset="0"/>
            </a:endParaRPr>
          </a:p>
          <a:p>
            <a:pPr marL="0" indent="0" algn="just">
              <a:buNone/>
            </a:pPr>
            <a:r>
              <a:rPr lang="en-US" altLang="zh-CN" sz="3600" b="1" dirty="0" err="1" smtClean="0">
                <a:latin typeface="Arial" panose="020B0604020202020204" pitchFamily="34" charset="0"/>
                <a:cs typeface="Arial" panose="020B0604020202020204" pitchFamily="34" charset="0"/>
              </a:rPr>
              <a:t>Gharar</a:t>
            </a:r>
            <a:r>
              <a:rPr lang="en-US" altLang="zh-CN" sz="3600" b="1" dirty="0" smtClean="0">
                <a:latin typeface="Arial" panose="020B0604020202020204" pitchFamily="34" charset="0"/>
                <a:cs typeface="Arial" panose="020B0604020202020204" pitchFamily="34" charset="0"/>
              </a:rPr>
              <a:t> </a:t>
            </a:r>
            <a:r>
              <a:rPr lang="en-US" altLang="zh-CN" sz="3600" b="1" dirty="0">
                <a:latin typeface="Arial" panose="020B0604020202020204" pitchFamily="34" charset="0"/>
                <a:cs typeface="Arial" panose="020B0604020202020204" pitchFamily="34" charset="0"/>
              </a:rPr>
              <a:t>means ambiguity in the basic elements of </a:t>
            </a:r>
            <a:r>
              <a:rPr lang="en-US" altLang="zh-CN" sz="3600" b="1" dirty="0" smtClean="0">
                <a:latin typeface="Arial" panose="020B0604020202020204" pitchFamily="34" charset="0"/>
                <a:cs typeface="Arial" panose="020B0604020202020204" pitchFamily="34" charset="0"/>
              </a:rPr>
              <a:t>an exchange contract</a:t>
            </a:r>
          </a:p>
          <a:p>
            <a:pPr marL="0" indent="0" algn="just">
              <a:buNone/>
            </a:pPr>
            <a:r>
              <a:rPr lang="en-US" altLang="zh-CN" sz="3600" b="1" dirty="0" smtClean="0">
                <a:latin typeface="Arial" panose="020B0604020202020204" pitchFamily="34" charset="0"/>
                <a:cs typeface="Arial" panose="020B0604020202020204" pitchFamily="34" charset="0"/>
              </a:rPr>
              <a:t>Prophet Muhammad</a:t>
            </a:r>
            <a:r>
              <a:rPr lang="en-US" altLang="zh-CN" sz="3600" b="1" dirty="0">
                <a:latin typeface="Arial" panose="020B0604020202020204" pitchFamily="34" charset="0"/>
                <a:cs typeface="Arial" panose="020B0604020202020204" pitchFamily="34" charset="0"/>
              </a:rPr>
              <a:t> </a:t>
            </a:r>
            <a:r>
              <a:rPr lang="en-US" altLang="zh-CN" sz="3600" b="1" dirty="0" smtClean="0">
                <a:latin typeface="Arial" panose="020B0604020202020204" pitchFamily="34" charset="0"/>
                <a:cs typeface="Arial" panose="020B0604020202020204" pitchFamily="34" charset="0"/>
              </a:rPr>
              <a:t>(SAW)</a:t>
            </a:r>
            <a:r>
              <a:rPr lang="en-US" altLang="zh-CN" sz="3600" b="1" dirty="0" smtClean="0">
                <a:latin typeface="Arial" panose="020B0604020202020204" pitchFamily="34" charset="0"/>
                <a:cs typeface="Arial" panose="020B0604020202020204" pitchFamily="34" charset="0"/>
              </a:rPr>
              <a:t> </a:t>
            </a:r>
            <a:r>
              <a:rPr lang="en-US" altLang="zh-CN" sz="3600" b="1" dirty="0">
                <a:latin typeface="Arial" panose="020B0604020202020204" pitchFamily="34" charset="0"/>
                <a:cs typeface="Arial" panose="020B0604020202020204" pitchFamily="34" charset="0"/>
              </a:rPr>
              <a:t>prohibited sale that involves </a:t>
            </a:r>
            <a:r>
              <a:rPr lang="en-US" altLang="zh-CN" sz="3600" b="1" dirty="0" err="1">
                <a:latin typeface="Arial" panose="020B0604020202020204" pitchFamily="34" charset="0"/>
                <a:cs typeface="Arial" panose="020B0604020202020204" pitchFamily="34" charset="0"/>
              </a:rPr>
              <a:t>Gharar</a:t>
            </a:r>
            <a:r>
              <a:rPr lang="en-US" altLang="zh-CN" sz="3600" b="1" dirty="0">
                <a:latin typeface="Arial" panose="020B0604020202020204" pitchFamily="34" charset="0"/>
                <a:cs typeface="Arial" panose="020B0604020202020204" pitchFamily="34" charset="0"/>
              </a:rPr>
              <a:t>, e.g., fish in the sea, Birds in the air</a:t>
            </a:r>
          </a:p>
          <a:p>
            <a:pPr marL="0" indent="0" algn="just">
              <a:buNone/>
            </a:pPr>
            <a:r>
              <a:rPr lang="en-US" altLang="zh-CN" sz="3600" b="1" dirty="0"/>
              <a:t>	</a:t>
            </a:r>
            <a:endParaRPr lang="en-US" altLang="zh-CN" sz="3600" b="1" dirty="0" smtClean="0"/>
          </a:p>
          <a:p>
            <a:pPr marL="0" indent="0" algn="just">
              <a:buNone/>
            </a:pPr>
            <a:endParaRPr lang="en-US" dirty="0"/>
          </a:p>
        </p:txBody>
      </p:sp>
    </p:spTree>
    <p:extLst>
      <p:ext uri="{BB962C8B-B14F-4D97-AF65-F5344CB8AC3E}">
        <p14:creationId xmlns:p14="http://schemas.microsoft.com/office/powerpoint/2010/main" val="77617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772" y="260648"/>
            <a:ext cx="11593288" cy="6480720"/>
          </a:xfrm>
        </p:spPr>
        <p:txBody>
          <a:bodyPr>
            <a:normAutofit/>
          </a:bodyPr>
          <a:lstStyle/>
          <a:p>
            <a:r>
              <a:rPr lang="en-US" altLang="zh-CN" sz="3600" b="1" dirty="0" err="1">
                <a:solidFill>
                  <a:prstClr val="black">
                    <a:lumMod val="85000"/>
                    <a:lumOff val="15000"/>
                  </a:prstClr>
                </a:solidFill>
              </a:rPr>
              <a:t>Riba</a:t>
            </a:r>
            <a:r>
              <a:rPr lang="en-US" altLang="zh-CN" sz="3600" b="1" dirty="0">
                <a:solidFill>
                  <a:prstClr val="black">
                    <a:lumMod val="85000"/>
                    <a:lumOff val="15000"/>
                  </a:prstClr>
                </a:solidFill>
              </a:rPr>
              <a:t> –Interest</a:t>
            </a:r>
          </a:p>
          <a:p>
            <a:pPr algn="just"/>
            <a:r>
              <a:rPr lang="en-US" sz="3600" dirty="0" smtClean="0"/>
              <a:t>The element if interest/</a:t>
            </a:r>
            <a:r>
              <a:rPr lang="en-US" sz="3600" dirty="0" err="1" smtClean="0"/>
              <a:t>Riba</a:t>
            </a:r>
            <a:r>
              <a:rPr lang="en-US" sz="3600" dirty="0" smtClean="0"/>
              <a:t> in the Takaful contract same as in conventional bank. Although some Islamic economists are of the opinion that premium in insurance is not a debt.</a:t>
            </a:r>
            <a:endParaRPr lang="en-US" sz="3600" dirty="0"/>
          </a:p>
          <a:p>
            <a:pPr algn="just"/>
            <a:r>
              <a:rPr lang="en-US" sz="3600" dirty="0" smtClean="0"/>
              <a:t>In Takaful arrangements there is no </a:t>
            </a:r>
            <a:r>
              <a:rPr lang="en-US" sz="3600" dirty="0" err="1" smtClean="0"/>
              <a:t>Riba</a:t>
            </a:r>
            <a:r>
              <a:rPr lang="en-US" sz="3600" dirty="0" smtClean="0"/>
              <a:t> as the funds are utilized in </a:t>
            </a:r>
            <a:r>
              <a:rPr lang="en-US" sz="3600" dirty="0" err="1" smtClean="0"/>
              <a:t>Shariah</a:t>
            </a:r>
            <a:r>
              <a:rPr lang="en-US" sz="3600" dirty="0" smtClean="0"/>
              <a:t> compliant activities.</a:t>
            </a:r>
            <a:endParaRPr lang="en-US" altLang="zh-CN" sz="3600" b="1" dirty="0"/>
          </a:p>
          <a:p>
            <a:pPr marL="0" indent="0">
              <a:buNone/>
            </a:pPr>
            <a:endParaRPr lang="en-US" altLang="zh-CN" b="1" dirty="0">
              <a:solidFill>
                <a:srgbClr val="FF0000"/>
              </a:solidFill>
            </a:endParaRPr>
          </a:p>
          <a:p>
            <a:pPr defTabSz="342900" fontAlgn="auto">
              <a:spcAft>
                <a:spcPts val="0"/>
              </a:spcAft>
            </a:pPr>
            <a:endParaRPr lang="zh-CN" altLang="en-US" sz="2800" dirty="0">
              <a:solidFill>
                <a:prstClr val="black">
                  <a:lumMod val="85000"/>
                  <a:lumOff val="15000"/>
                </a:prstClr>
              </a:solidFill>
            </a:endParaRPr>
          </a:p>
          <a:p>
            <a:endParaRPr lang="en-US" dirty="0"/>
          </a:p>
        </p:txBody>
      </p:sp>
    </p:spTree>
    <p:extLst>
      <p:ext uri="{BB962C8B-B14F-4D97-AF65-F5344CB8AC3E}">
        <p14:creationId xmlns:p14="http://schemas.microsoft.com/office/powerpoint/2010/main" val="374210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dirty="0"/>
          </a:p>
          <a:p>
            <a:endParaRPr lang="en-US" dirty="0"/>
          </a:p>
          <a:p>
            <a:pPr marL="0" indent="0" algn="ctr">
              <a:buNone/>
            </a:pPr>
            <a:r>
              <a:rPr lang="en-US" sz="4000" dirty="0"/>
              <a:t>Q&amp;A</a:t>
            </a:r>
          </a:p>
          <a:p>
            <a:pPr marL="0" indent="0" algn="ctr">
              <a:buNone/>
            </a:pPr>
            <a:r>
              <a:rPr lang="en-US" sz="4000" dirty="0"/>
              <a:t>Thanks</a:t>
            </a:r>
          </a:p>
        </p:txBody>
      </p:sp>
    </p:spTree>
    <p:extLst>
      <p:ext uri="{BB962C8B-B14F-4D97-AF65-F5344CB8AC3E}">
        <p14:creationId xmlns:p14="http://schemas.microsoft.com/office/powerpoint/2010/main" val="292756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9836" y="836712"/>
            <a:ext cx="10729192" cy="5189113"/>
          </a:xfrm>
          <a:prstGeom prst="rect">
            <a:avLst/>
          </a:prstGeom>
        </p:spPr>
        <p:txBody>
          <a:bodyPr wrap="square">
            <a:spAutoFit/>
          </a:bodyPr>
          <a:lstStyle/>
          <a:p>
            <a:pPr marL="290513" indent="-290513" defTabSz="914400">
              <a:buClr>
                <a:srgbClr val="009900"/>
              </a:buClr>
              <a:buSzPct val="80000"/>
              <a:buFont typeface="Wingdings" pitchFamily="2" charset="2"/>
              <a:buChar char="§"/>
            </a:pPr>
            <a:endParaRPr lang="en-GB" b="1" dirty="0" smtClean="0">
              <a:solidFill>
                <a:schemeClr val="accent2"/>
              </a:solidFill>
            </a:endParaRPr>
          </a:p>
          <a:p>
            <a:pPr defTabSz="914400">
              <a:buClr>
                <a:srgbClr val="009900"/>
              </a:buClr>
              <a:buSzPct val="80000"/>
            </a:pPr>
            <a:r>
              <a:rPr lang="en-US" b="1" dirty="0">
                <a:solidFill>
                  <a:schemeClr val="accent2"/>
                </a:solidFill>
                <a:cs typeface="Arial" charset="0"/>
              </a:rPr>
              <a:t>A </a:t>
            </a:r>
            <a:r>
              <a:rPr lang="en-US" b="1" u="sng" dirty="0">
                <a:solidFill>
                  <a:schemeClr val="accent2"/>
                </a:solidFill>
                <a:cs typeface="Arial" charset="0"/>
              </a:rPr>
              <a:t>sale</a:t>
            </a:r>
            <a:r>
              <a:rPr lang="en-US" b="1" dirty="0">
                <a:solidFill>
                  <a:schemeClr val="accent2"/>
                </a:solidFill>
                <a:cs typeface="Arial" charset="0"/>
              </a:rPr>
              <a:t> of a </a:t>
            </a:r>
            <a:r>
              <a:rPr lang="en-US" b="1" u="sng" dirty="0" smtClean="0">
                <a:solidFill>
                  <a:schemeClr val="accent2"/>
                </a:solidFill>
                <a:cs typeface="Arial" charset="0"/>
              </a:rPr>
              <a:t>usufruct(</a:t>
            </a:r>
            <a:r>
              <a:rPr lang="en-US" b="1" u="sng" dirty="0" err="1" smtClean="0">
                <a:solidFill>
                  <a:schemeClr val="accent2"/>
                </a:solidFill>
                <a:cs typeface="Arial" charset="0"/>
              </a:rPr>
              <a:t>Manfa’a</a:t>
            </a:r>
            <a:r>
              <a:rPr lang="en-US" b="1" u="sng" dirty="0" smtClean="0">
                <a:solidFill>
                  <a:schemeClr val="accent2"/>
                </a:solidFill>
                <a:cs typeface="Arial" charset="0"/>
              </a:rPr>
              <a:t>) </a:t>
            </a:r>
            <a:r>
              <a:rPr lang="en-US" b="1" u="sng" dirty="0">
                <a:solidFill>
                  <a:schemeClr val="accent2"/>
                </a:solidFill>
                <a:cs typeface="Arial" charset="0"/>
              </a:rPr>
              <a:t>or service</a:t>
            </a:r>
            <a:r>
              <a:rPr lang="en-US" b="1" dirty="0">
                <a:solidFill>
                  <a:schemeClr val="accent2"/>
                </a:solidFill>
                <a:cs typeface="Arial" charset="0"/>
              </a:rPr>
              <a:t> for a </a:t>
            </a:r>
            <a:r>
              <a:rPr lang="en-US" b="1" u="sng" dirty="0">
                <a:solidFill>
                  <a:schemeClr val="accent2"/>
                </a:solidFill>
                <a:cs typeface="Arial" charset="0"/>
              </a:rPr>
              <a:t>given </a:t>
            </a:r>
            <a:r>
              <a:rPr lang="en-US" b="1" u="sng" dirty="0" smtClean="0">
                <a:solidFill>
                  <a:schemeClr val="accent2"/>
                </a:solidFill>
                <a:cs typeface="Arial" charset="0"/>
              </a:rPr>
              <a:t>price(</a:t>
            </a:r>
            <a:r>
              <a:rPr lang="en-US" b="1" u="sng" dirty="0" err="1" smtClean="0">
                <a:solidFill>
                  <a:schemeClr val="accent2"/>
                </a:solidFill>
                <a:cs typeface="Arial" charset="0"/>
              </a:rPr>
              <a:t>Thaman</a:t>
            </a:r>
            <a:r>
              <a:rPr lang="en-US" b="1" u="sng" dirty="0" smtClean="0">
                <a:solidFill>
                  <a:schemeClr val="accent2"/>
                </a:solidFill>
                <a:cs typeface="Arial" charset="0"/>
              </a:rPr>
              <a:t>)</a:t>
            </a:r>
            <a:endParaRPr lang="en-US" u="sng" dirty="0">
              <a:solidFill>
                <a:schemeClr val="accent2"/>
              </a:solidFill>
              <a:cs typeface="Arial" charset="0"/>
            </a:endParaRPr>
          </a:p>
          <a:p>
            <a:pPr marL="290513" indent="-290513" defTabSz="914400">
              <a:buClr>
                <a:srgbClr val="009900"/>
              </a:buClr>
              <a:buSzPct val="80000"/>
              <a:buFont typeface="Wingdings" pitchFamily="2" charset="2"/>
              <a:buChar char="§"/>
            </a:pPr>
            <a:endParaRPr lang="en-GB" b="1" dirty="0">
              <a:solidFill>
                <a:schemeClr val="accent2"/>
              </a:solidFill>
            </a:endParaRPr>
          </a:p>
          <a:p>
            <a:pPr marL="342900" indent="-342900" defTabSz="190500">
              <a:lnSpc>
                <a:spcPct val="80000"/>
              </a:lnSpc>
              <a:spcBef>
                <a:spcPct val="0"/>
              </a:spcBef>
              <a:buFont typeface="Wingdings" panose="05000000000000000000" pitchFamily="2" charset="2"/>
              <a:buChar char="Ø"/>
            </a:pPr>
            <a:r>
              <a:rPr lang="en-US" b="1" dirty="0" smtClean="0">
                <a:solidFill>
                  <a:schemeClr val="accent2"/>
                </a:solidFill>
                <a:cs typeface="Arial" charset="0"/>
              </a:rPr>
              <a:t>Service </a:t>
            </a:r>
            <a:r>
              <a:rPr lang="en-US" b="1" dirty="0">
                <a:solidFill>
                  <a:schemeClr val="accent2"/>
                </a:solidFill>
                <a:cs typeface="Arial" charset="0"/>
              </a:rPr>
              <a:t>(when Human work is included</a:t>
            </a:r>
            <a:r>
              <a:rPr lang="en-US" b="1" dirty="0" smtClean="0">
                <a:solidFill>
                  <a:schemeClr val="accent2"/>
                </a:solidFill>
                <a:cs typeface="Arial" charset="0"/>
              </a:rPr>
              <a:t>)- Known as Services </a:t>
            </a:r>
            <a:r>
              <a:rPr lang="en-US" b="1" dirty="0" err="1" smtClean="0">
                <a:solidFill>
                  <a:schemeClr val="accent2"/>
                </a:solidFill>
                <a:cs typeface="Arial" charset="0"/>
              </a:rPr>
              <a:t>Ijarah</a:t>
            </a:r>
            <a:endParaRPr lang="en-US" b="1" dirty="0" smtClean="0">
              <a:solidFill>
                <a:schemeClr val="accent2"/>
              </a:solidFill>
              <a:cs typeface="Arial" charset="0"/>
            </a:endParaRPr>
          </a:p>
          <a:p>
            <a:pPr marL="342900" indent="-342900" defTabSz="190500">
              <a:lnSpc>
                <a:spcPct val="80000"/>
              </a:lnSpc>
              <a:spcBef>
                <a:spcPct val="0"/>
              </a:spcBef>
              <a:buFont typeface="Wingdings" panose="05000000000000000000" pitchFamily="2" charset="2"/>
              <a:buChar char="Ø"/>
            </a:pPr>
            <a:endParaRPr lang="en-US" b="1" dirty="0">
              <a:solidFill>
                <a:schemeClr val="accent2"/>
              </a:solidFill>
              <a:cs typeface="Arial" charset="0"/>
            </a:endParaRPr>
          </a:p>
          <a:p>
            <a:pPr marL="342900" indent="-342900" defTabSz="190500">
              <a:lnSpc>
                <a:spcPct val="80000"/>
              </a:lnSpc>
              <a:spcBef>
                <a:spcPct val="0"/>
              </a:spcBef>
              <a:buFont typeface="Wingdings" panose="05000000000000000000" pitchFamily="2" charset="2"/>
              <a:buChar char="Ø"/>
            </a:pPr>
            <a:endParaRPr lang="en-US" b="1" dirty="0" smtClean="0">
              <a:solidFill>
                <a:schemeClr val="accent2"/>
              </a:solidFill>
              <a:cs typeface="Arial" charset="0"/>
            </a:endParaRPr>
          </a:p>
          <a:p>
            <a:pPr marL="342900" indent="-342900" defTabSz="190500">
              <a:lnSpc>
                <a:spcPct val="80000"/>
              </a:lnSpc>
              <a:spcBef>
                <a:spcPct val="0"/>
              </a:spcBef>
              <a:buFont typeface="Wingdings" panose="05000000000000000000" pitchFamily="2" charset="2"/>
              <a:buChar char="Ø"/>
            </a:pPr>
            <a:r>
              <a:rPr lang="en-US" b="1" dirty="0" smtClean="0">
                <a:solidFill>
                  <a:schemeClr val="accent2"/>
                </a:solidFill>
                <a:cs typeface="Arial" charset="0"/>
              </a:rPr>
              <a:t>Usufruct </a:t>
            </a:r>
            <a:r>
              <a:rPr lang="en-US" b="1" dirty="0">
                <a:solidFill>
                  <a:schemeClr val="accent2"/>
                </a:solidFill>
                <a:cs typeface="Arial" charset="0"/>
              </a:rPr>
              <a:t>of surviving assets </a:t>
            </a:r>
            <a:r>
              <a:rPr lang="en-US" b="1" dirty="0" smtClean="0">
                <a:solidFill>
                  <a:schemeClr val="accent2"/>
                </a:solidFill>
                <a:cs typeface="Arial" charset="0"/>
              </a:rPr>
              <a:t>(</a:t>
            </a:r>
            <a:r>
              <a:rPr lang="en-US" b="1" dirty="0">
                <a:solidFill>
                  <a:schemeClr val="accent2"/>
                </a:solidFill>
                <a:cs typeface="Arial" charset="0"/>
              </a:rPr>
              <a:t>not consumed during the contract period)</a:t>
            </a:r>
          </a:p>
          <a:p>
            <a:pPr defTabSz="190500">
              <a:lnSpc>
                <a:spcPct val="80000"/>
              </a:lnSpc>
              <a:spcBef>
                <a:spcPct val="0"/>
              </a:spcBef>
            </a:pPr>
            <a:endParaRPr lang="en-US" dirty="0">
              <a:solidFill>
                <a:schemeClr val="accent2"/>
              </a:solidFill>
              <a:cs typeface="Arial" charset="0"/>
            </a:endParaRPr>
          </a:p>
          <a:p>
            <a:pPr marL="290513" indent="-290513" defTabSz="914400">
              <a:buClr>
                <a:srgbClr val="009900"/>
              </a:buClr>
              <a:buSzPct val="80000"/>
              <a:buFont typeface="Wingdings" pitchFamily="2" charset="2"/>
              <a:buChar char="§"/>
            </a:pPr>
            <a:endParaRPr lang="en-GB" b="1" dirty="0" smtClean="0">
              <a:solidFill>
                <a:schemeClr val="accent2"/>
              </a:solidFill>
            </a:endParaRPr>
          </a:p>
          <a:p>
            <a:pPr defTabSz="914400">
              <a:buClr>
                <a:srgbClr val="009900"/>
              </a:buClr>
              <a:buSzPct val="80000"/>
            </a:pPr>
            <a:r>
              <a:rPr lang="en-GB" b="1" dirty="0" err="1" smtClean="0">
                <a:solidFill>
                  <a:schemeClr val="accent2"/>
                </a:solidFill>
              </a:rPr>
              <a:t>Ijarah</a:t>
            </a:r>
            <a:r>
              <a:rPr lang="en-GB" b="1" dirty="0" smtClean="0">
                <a:solidFill>
                  <a:schemeClr val="accent2"/>
                </a:solidFill>
              </a:rPr>
              <a:t> is;</a:t>
            </a:r>
          </a:p>
          <a:p>
            <a:pPr marL="290513" indent="-290513" defTabSz="914400">
              <a:buClr>
                <a:srgbClr val="009900"/>
              </a:buClr>
              <a:buSzPct val="80000"/>
              <a:buFont typeface="Wingdings" pitchFamily="2" charset="2"/>
              <a:buChar char="§"/>
            </a:pPr>
            <a:r>
              <a:rPr lang="en-GB" b="1" dirty="0" smtClean="0">
                <a:solidFill>
                  <a:schemeClr val="accent2"/>
                </a:solidFill>
              </a:rPr>
              <a:t>An Exchange contract</a:t>
            </a:r>
          </a:p>
          <a:p>
            <a:pPr defTabSz="914400">
              <a:buClr>
                <a:srgbClr val="009900"/>
              </a:buClr>
              <a:buSzPct val="80000"/>
            </a:pPr>
            <a:endParaRPr lang="en-GB" b="1" dirty="0">
              <a:solidFill>
                <a:schemeClr val="accent2"/>
              </a:solidFill>
            </a:endParaRPr>
          </a:p>
          <a:p>
            <a:pPr marL="290513" indent="-290513" defTabSz="914400">
              <a:buClr>
                <a:srgbClr val="009900"/>
              </a:buClr>
              <a:buSzPct val="80000"/>
              <a:buFont typeface="Wingdings" pitchFamily="2" charset="2"/>
              <a:buChar char="§"/>
            </a:pPr>
            <a:r>
              <a:rPr lang="en-GB" b="1" dirty="0" smtClean="0">
                <a:solidFill>
                  <a:schemeClr val="accent2"/>
                </a:solidFill>
              </a:rPr>
              <a:t>An </a:t>
            </a:r>
            <a:r>
              <a:rPr lang="en-GB" b="1" dirty="0" err="1" smtClean="0">
                <a:solidFill>
                  <a:schemeClr val="accent2"/>
                </a:solidFill>
              </a:rPr>
              <a:t>Amanah</a:t>
            </a:r>
            <a:r>
              <a:rPr lang="en-GB" b="1" dirty="0" smtClean="0">
                <a:solidFill>
                  <a:schemeClr val="accent2"/>
                </a:solidFill>
              </a:rPr>
              <a:t> </a:t>
            </a:r>
            <a:r>
              <a:rPr lang="en-GB" b="1" dirty="0">
                <a:solidFill>
                  <a:schemeClr val="accent2"/>
                </a:solidFill>
              </a:rPr>
              <a:t>hand Contract</a:t>
            </a:r>
          </a:p>
          <a:p>
            <a:pPr defTabSz="914400">
              <a:buClr>
                <a:srgbClr val="009900"/>
              </a:buClr>
              <a:buSzPct val="80000"/>
            </a:pPr>
            <a:endParaRPr lang="en-US" b="1" dirty="0">
              <a:solidFill>
                <a:schemeClr val="accent2"/>
              </a:solidFill>
            </a:endParaRPr>
          </a:p>
        </p:txBody>
      </p:sp>
    </p:spTree>
    <p:extLst>
      <p:ext uri="{BB962C8B-B14F-4D97-AF65-F5344CB8AC3E}">
        <p14:creationId xmlns:p14="http://schemas.microsoft.com/office/powerpoint/2010/main" val="218508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FCAFA9-2B73-4F4D-850D-86CD287D2AA8}"/>
              </a:ext>
            </a:extLst>
          </p:cNvPr>
          <p:cNvSpPr/>
          <p:nvPr/>
        </p:nvSpPr>
        <p:spPr>
          <a:xfrm flipH="1">
            <a:off x="29817" y="26506"/>
            <a:ext cx="2551707" cy="621499"/>
          </a:xfrm>
          <a:prstGeom prst="rect">
            <a:avLst/>
          </a:prstGeom>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ln w="0"/>
                <a:solidFill>
                  <a:schemeClr val="accent1"/>
                </a:solidFill>
                <a:effectLst>
                  <a:outerShdw blurRad="38100" dist="25400" dir="5400000" algn="ctr" rotWithShape="0">
                    <a:srgbClr val="6E747A">
                      <a:alpha val="43000"/>
                    </a:srgbClr>
                  </a:outerShdw>
                </a:effectLst>
              </a:rPr>
              <a:t>The Concept Of Ijarah</a:t>
            </a:r>
          </a:p>
        </p:txBody>
      </p:sp>
      <p:cxnSp>
        <p:nvCxnSpPr>
          <p:cNvPr id="3" name="Straight Connector 2">
            <a:extLst>
              <a:ext uri="{FF2B5EF4-FFF2-40B4-BE49-F238E27FC236}">
                <a16:creationId xmlns:a16="http://schemas.microsoft.com/office/drawing/2014/main" id="{A9B0BA99-006A-4552-8AFD-2B77ADC61E65}"/>
              </a:ext>
            </a:extLst>
          </p:cNvPr>
          <p:cNvCxnSpPr>
            <a:cxnSpLocks/>
          </p:cNvCxnSpPr>
          <p:nvPr/>
        </p:nvCxnSpPr>
        <p:spPr>
          <a:xfrm flipH="1">
            <a:off x="1113158" y="648005"/>
            <a:ext cx="1" cy="1909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236DAA0-5139-4355-8C17-CB1194F11B29}"/>
              </a:ext>
            </a:extLst>
          </p:cNvPr>
          <p:cNvCxnSpPr>
            <a:cxnSpLocks/>
          </p:cNvCxnSpPr>
          <p:nvPr/>
        </p:nvCxnSpPr>
        <p:spPr>
          <a:xfrm flipH="1">
            <a:off x="1073425" y="874643"/>
            <a:ext cx="17095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03FF53B-10C4-4D38-B54F-70E8F8598DE8}"/>
              </a:ext>
            </a:extLst>
          </p:cNvPr>
          <p:cNvCxnSpPr>
            <a:cxnSpLocks/>
            <a:endCxn id="7" idx="3"/>
          </p:cNvCxnSpPr>
          <p:nvPr/>
        </p:nvCxnSpPr>
        <p:spPr>
          <a:xfrm>
            <a:off x="1120168" y="2557671"/>
            <a:ext cx="1622984" cy="2167"/>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7AB7435-D32F-48D9-B1E5-198590C83A84}"/>
              </a:ext>
            </a:extLst>
          </p:cNvPr>
          <p:cNvSpPr/>
          <p:nvPr/>
        </p:nvSpPr>
        <p:spPr>
          <a:xfrm>
            <a:off x="2796902" y="387050"/>
            <a:ext cx="2124765" cy="9494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accent1"/>
                </a:solidFill>
              </a:rPr>
              <a:t>Literally </a:t>
            </a:r>
          </a:p>
          <a:p>
            <a:pPr algn="ctr"/>
            <a:r>
              <a:rPr lang="en-US" sz="1600" dirty="0">
                <a:solidFill>
                  <a:schemeClr val="accent1"/>
                </a:solidFill>
              </a:rPr>
              <a:t>Ijarah means ‘to give something on rent’</a:t>
            </a:r>
          </a:p>
        </p:txBody>
      </p:sp>
      <p:sp>
        <p:nvSpPr>
          <p:cNvPr id="7" name="Rectangle 6">
            <a:extLst>
              <a:ext uri="{FF2B5EF4-FFF2-40B4-BE49-F238E27FC236}">
                <a16:creationId xmlns:a16="http://schemas.microsoft.com/office/drawing/2014/main" id="{F87BFB58-C224-4347-8B58-A86F6095D318}"/>
              </a:ext>
            </a:extLst>
          </p:cNvPr>
          <p:cNvSpPr/>
          <p:nvPr/>
        </p:nvSpPr>
        <p:spPr>
          <a:xfrm rot="10800000" flipV="1">
            <a:off x="2743152" y="1690688"/>
            <a:ext cx="2279420" cy="17382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accent1"/>
                </a:solidFill>
              </a:rPr>
              <a:t>Technically</a:t>
            </a:r>
          </a:p>
          <a:p>
            <a:pPr algn="ctr"/>
            <a:r>
              <a:rPr lang="en-US" sz="1600" dirty="0">
                <a:solidFill>
                  <a:schemeClr val="accent1"/>
                </a:solidFill>
              </a:rPr>
              <a:t>Ijarah has two meaning</a:t>
            </a:r>
          </a:p>
        </p:txBody>
      </p:sp>
      <p:sp>
        <p:nvSpPr>
          <p:cNvPr id="8" name="Arrow: Right 53">
            <a:extLst>
              <a:ext uri="{FF2B5EF4-FFF2-40B4-BE49-F238E27FC236}">
                <a16:creationId xmlns:a16="http://schemas.microsoft.com/office/drawing/2014/main" id="{8D6604D9-BA6D-48F7-8623-E7328C4DD257}"/>
              </a:ext>
            </a:extLst>
          </p:cNvPr>
          <p:cNvSpPr/>
          <p:nvPr/>
        </p:nvSpPr>
        <p:spPr>
          <a:xfrm>
            <a:off x="5022572" y="2329346"/>
            <a:ext cx="744264" cy="3731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a:p>
        </p:txBody>
      </p:sp>
      <p:sp>
        <p:nvSpPr>
          <p:cNvPr id="9" name="Rectangle 8">
            <a:extLst>
              <a:ext uri="{FF2B5EF4-FFF2-40B4-BE49-F238E27FC236}">
                <a16:creationId xmlns:a16="http://schemas.microsoft.com/office/drawing/2014/main" id="{6104A53F-276C-4D3A-AC92-7453A4E5347B}"/>
              </a:ext>
            </a:extLst>
          </p:cNvPr>
          <p:cNvSpPr/>
          <p:nvPr/>
        </p:nvSpPr>
        <p:spPr>
          <a:xfrm>
            <a:off x="6115878" y="1099932"/>
            <a:ext cx="2776326" cy="14159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accent1"/>
                </a:solidFill>
              </a:rPr>
              <a:t>It means ‘to employ the services of a person on wages given to him as a consideration for his hired services’</a:t>
            </a:r>
          </a:p>
        </p:txBody>
      </p:sp>
      <p:sp>
        <p:nvSpPr>
          <p:cNvPr id="10" name="Rectangle 9">
            <a:extLst>
              <a:ext uri="{FF2B5EF4-FFF2-40B4-BE49-F238E27FC236}">
                <a16:creationId xmlns:a16="http://schemas.microsoft.com/office/drawing/2014/main" id="{6212CC9D-BC0A-4547-8DB5-E3AABBFCE894}"/>
              </a:ext>
            </a:extLst>
          </p:cNvPr>
          <p:cNvSpPr/>
          <p:nvPr/>
        </p:nvSpPr>
        <p:spPr>
          <a:xfrm flipH="1">
            <a:off x="6103293" y="2773366"/>
            <a:ext cx="2801495" cy="16396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accent1"/>
                </a:solidFill>
              </a:rPr>
              <a:t>Ijarah in this sense means ‘transfer the usufruct of </a:t>
            </a:r>
            <a:r>
              <a:rPr lang="en-US" sz="1600" dirty="0" smtClean="0">
                <a:solidFill>
                  <a:schemeClr val="accent1"/>
                </a:solidFill>
              </a:rPr>
              <a:t>a </a:t>
            </a:r>
            <a:r>
              <a:rPr lang="en-US" sz="1600" dirty="0">
                <a:solidFill>
                  <a:schemeClr val="accent1"/>
                </a:solidFill>
              </a:rPr>
              <a:t>particular property to another person in exchange for a rent claimed from him’</a:t>
            </a:r>
          </a:p>
        </p:txBody>
      </p:sp>
      <p:cxnSp>
        <p:nvCxnSpPr>
          <p:cNvPr id="11" name="Straight Connector 10">
            <a:extLst>
              <a:ext uri="{FF2B5EF4-FFF2-40B4-BE49-F238E27FC236}">
                <a16:creationId xmlns:a16="http://schemas.microsoft.com/office/drawing/2014/main" id="{7E12D7FA-3088-4862-BD2F-05FFF9BC1EE6}"/>
              </a:ext>
            </a:extLst>
          </p:cNvPr>
          <p:cNvCxnSpPr>
            <a:cxnSpLocks/>
          </p:cNvCxnSpPr>
          <p:nvPr/>
        </p:nvCxnSpPr>
        <p:spPr>
          <a:xfrm flipH="1">
            <a:off x="5885292" y="1641917"/>
            <a:ext cx="2107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A9496C1-756E-4792-85DB-68FEAB28BA33}"/>
              </a:ext>
            </a:extLst>
          </p:cNvPr>
          <p:cNvCxnSpPr>
            <a:cxnSpLocks/>
          </p:cNvCxnSpPr>
          <p:nvPr/>
        </p:nvCxnSpPr>
        <p:spPr>
          <a:xfrm flipH="1">
            <a:off x="5872703" y="3470744"/>
            <a:ext cx="2107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65D8579-B176-4614-AC9C-0EB3901EE888}"/>
              </a:ext>
            </a:extLst>
          </p:cNvPr>
          <p:cNvCxnSpPr>
            <a:cxnSpLocks/>
          </p:cNvCxnSpPr>
          <p:nvPr/>
        </p:nvCxnSpPr>
        <p:spPr>
          <a:xfrm>
            <a:off x="5865413" y="1644593"/>
            <a:ext cx="0" cy="1826151"/>
          </a:xfrm>
          <a:prstGeom prst="line">
            <a:avLst/>
          </a:prstGeom>
        </p:spPr>
        <p:style>
          <a:lnRef idx="1">
            <a:schemeClr val="accent1"/>
          </a:lnRef>
          <a:fillRef idx="0">
            <a:schemeClr val="accent1"/>
          </a:fillRef>
          <a:effectRef idx="0">
            <a:schemeClr val="accent1"/>
          </a:effectRef>
          <a:fontRef idx="minor">
            <a:schemeClr val="tx1"/>
          </a:fontRef>
        </p:style>
      </p:cxnSp>
      <p:sp>
        <p:nvSpPr>
          <p:cNvPr id="14" name="Arrow: Right 66">
            <a:extLst>
              <a:ext uri="{FF2B5EF4-FFF2-40B4-BE49-F238E27FC236}">
                <a16:creationId xmlns:a16="http://schemas.microsoft.com/office/drawing/2014/main" id="{F20C0419-EE5A-4BDD-9FB9-86EB23E999B7}"/>
              </a:ext>
            </a:extLst>
          </p:cNvPr>
          <p:cNvSpPr/>
          <p:nvPr/>
        </p:nvSpPr>
        <p:spPr>
          <a:xfrm flipV="1">
            <a:off x="8912082" y="1707318"/>
            <a:ext cx="443953" cy="118307"/>
          </a:xfrm>
          <a:prstGeom prst="rightArrow">
            <a:avLst>
              <a:gd name="adj1" fmla="val 50000"/>
              <a:gd name="adj2" fmla="val 2647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a:p>
        </p:txBody>
      </p:sp>
      <p:sp>
        <p:nvSpPr>
          <p:cNvPr id="15" name="Rectangle 14">
            <a:extLst>
              <a:ext uri="{FF2B5EF4-FFF2-40B4-BE49-F238E27FC236}">
                <a16:creationId xmlns:a16="http://schemas.microsoft.com/office/drawing/2014/main" id="{86A4E7D1-AEA1-4780-8A2D-CDB8CDF867C6}"/>
              </a:ext>
            </a:extLst>
          </p:cNvPr>
          <p:cNvSpPr/>
          <p:nvPr/>
        </p:nvSpPr>
        <p:spPr>
          <a:xfrm>
            <a:off x="9395098" y="1099932"/>
            <a:ext cx="2545111" cy="13255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accent1"/>
                </a:solidFill>
              </a:rPr>
              <a:t>(Doctor, lawyer, Teacher or any person who can render some valuable services)</a:t>
            </a:r>
          </a:p>
        </p:txBody>
      </p:sp>
      <p:sp>
        <p:nvSpPr>
          <p:cNvPr id="16" name="Arrow: Down 68">
            <a:extLst>
              <a:ext uri="{FF2B5EF4-FFF2-40B4-BE49-F238E27FC236}">
                <a16:creationId xmlns:a16="http://schemas.microsoft.com/office/drawing/2014/main" id="{0D6EF31B-F48B-41A8-AC9C-8FBA2A856391}"/>
              </a:ext>
            </a:extLst>
          </p:cNvPr>
          <p:cNvSpPr/>
          <p:nvPr/>
        </p:nvSpPr>
        <p:spPr>
          <a:xfrm>
            <a:off x="10667641" y="2425495"/>
            <a:ext cx="126408" cy="436975"/>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a:p>
        </p:txBody>
      </p:sp>
      <p:sp>
        <p:nvSpPr>
          <p:cNvPr id="17" name="Rectangle 16">
            <a:extLst>
              <a:ext uri="{FF2B5EF4-FFF2-40B4-BE49-F238E27FC236}">
                <a16:creationId xmlns:a16="http://schemas.microsoft.com/office/drawing/2014/main" id="{8E91A2BC-0334-4EBA-BB34-2853BEBF0E3A}"/>
              </a:ext>
            </a:extLst>
          </p:cNvPr>
          <p:cNvSpPr/>
          <p:nvPr/>
        </p:nvSpPr>
        <p:spPr>
          <a:xfrm>
            <a:off x="9448848" y="2862470"/>
            <a:ext cx="2617744" cy="19348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accent1"/>
                </a:solidFill>
              </a:rPr>
              <a:t>The employer in this case is called’ </a:t>
            </a:r>
            <a:r>
              <a:rPr lang="en-US" sz="1600" dirty="0" err="1">
                <a:solidFill>
                  <a:schemeClr val="accent1"/>
                </a:solidFill>
              </a:rPr>
              <a:t>Musta’jir</a:t>
            </a:r>
            <a:r>
              <a:rPr lang="en-US" sz="1600" dirty="0">
                <a:solidFill>
                  <a:schemeClr val="accent1"/>
                </a:solidFill>
              </a:rPr>
              <a:t>’</a:t>
            </a:r>
          </a:p>
          <a:p>
            <a:pPr algn="ctr"/>
            <a:r>
              <a:rPr lang="en-US" sz="1600" dirty="0">
                <a:solidFill>
                  <a:schemeClr val="accent1"/>
                </a:solidFill>
              </a:rPr>
              <a:t>While the employee is called ‘</a:t>
            </a:r>
            <a:r>
              <a:rPr lang="en-US" sz="1600" dirty="0" err="1">
                <a:solidFill>
                  <a:schemeClr val="accent1"/>
                </a:solidFill>
              </a:rPr>
              <a:t>Ajir</a:t>
            </a:r>
            <a:r>
              <a:rPr lang="en-US" sz="1600" dirty="0">
                <a:solidFill>
                  <a:schemeClr val="accent1"/>
                </a:solidFill>
              </a:rPr>
              <a:t>’</a:t>
            </a:r>
          </a:p>
        </p:txBody>
      </p:sp>
      <p:sp>
        <p:nvSpPr>
          <p:cNvPr id="18" name="Arrow: Down 72">
            <a:extLst>
              <a:ext uri="{FF2B5EF4-FFF2-40B4-BE49-F238E27FC236}">
                <a16:creationId xmlns:a16="http://schemas.microsoft.com/office/drawing/2014/main" id="{3923330C-2FC2-4531-9BD8-004B92BE5285}"/>
              </a:ext>
            </a:extLst>
          </p:cNvPr>
          <p:cNvSpPr/>
          <p:nvPr/>
        </p:nvSpPr>
        <p:spPr>
          <a:xfrm rot="10800000" flipH="1" flipV="1">
            <a:off x="6910345" y="4412973"/>
            <a:ext cx="166316" cy="702365"/>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a:p>
        </p:txBody>
      </p:sp>
      <p:sp>
        <p:nvSpPr>
          <p:cNvPr id="19" name="Rectangle: Rounded Corners 73">
            <a:extLst>
              <a:ext uri="{FF2B5EF4-FFF2-40B4-BE49-F238E27FC236}">
                <a16:creationId xmlns:a16="http://schemas.microsoft.com/office/drawing/2014/main" id="{EC4EA5E2-32AD-4CD2-BE44-0A9B025E02EC}"/>
              </a:ext>
            </a:extLst>
          </p:cNvPr>
          <p:cNvSpPr/>
          <p:nvPr/>
        </p:nvSpPr>
        <p:spPr>
          <a:xfrm>
            <a:off x="6115878" y="5108711"/>
            <a:ext cx="3846266" cy="14540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accent1"/>
                </a:solidFill>
              </a:rPr>
              <a:t>Ijarah here is relate to the usufruct of assets and properties and not to the services of human being.</a:t>
            </a:r>
          </a:p>
        </p:txBody>
      </p:sp>
      <p:sp>
        <p:nvSpPr>
          <p:cNvPr id="20" name="Arrow: Left 74">
            <a:extLst>
              <a:ext uri="{FF2B5EF4-FFF2-40B4-BE49-F238E27FC236}">
                <a16:creationId xmlns:a16="http://schemas.microsoft.com/office/drawing/2014/main" id="{BA01B12E-18B5-47A4-839F-9A05C1862A9C}"/>
              </a:ext>
            </a:extLst>
          </p:cNvPr>
          <p:cNvSpPr/>
          <p:nvPr/>
        </p:nvSpPr>
        <p:spPr>
          <a:xfrm>
            <a:off x="5565919" y="5790030"/>
            <a:ext cx="517492" cy="239708"/>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a:p>
        </p:txBody>
      </p:sp>
      <p:sp>
        <p:nvSpPr>
          <p:cNvPr id="21" name="Rectangle 20">
            <a:extLst>
              <a:ext uri="{FF2B5EF4-FFF2-40B4-BE49-F238E27FC236}">
                <a16:creationId xmlns:a16="http://schemas.microsoft.com/office/drawing/2014/main" id="{AE3A9C24-58BE-4E0C-B61E-E562983DFB77}"/>
              </a:ext>
            </a:extLst>
          </p:cNvPr>
          <p:cNvSpPr/>
          <p:nvPr/>
        </p:nvSpPr>
        <p:spPr>
          <a:xfrm rot="10800000" flipV="1">
            <a:off x="1338477" y="5360071"/>
            <a:ext cx="4227442" cy="11108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lgn="ctr">
              <a:buAutoNum type="arabicPeriod"/>
            </a:pPr>
            <a:r>
              <a:rPr lang="en-US" sz="1600" dirty="0">
                <a:solidFill>
                  <a:schemeClr val="accent5">
                    <a:lumMod val="75000"/>
                  </a:schemeClr>
                </a:solidFill>
              </a:rPr>
              <a:t>The lessor is called ‘</a:t>
            </a:r>
            <a:r>
              <a:rPr lang="en-US" sz="1600" dirty="0" err="1">
                <a:solidFill>
                  <a:schemeClr val="accent5">
                    <a:lumMod val="75000"/>
                  </a:schemeClr>
                </a:solidFill>
              </a:rPr>
              <a:t>mu’jir</a:t>
            </a:r>
            <a:endParaRPr lang="en-US" sz="1600" dirty="0">
              <a:solidFill>
                <a:schemeClr val="accent5">
                  <a:lumMod val="75000"/>
                </a:schemeClr>
              </a:solidFill>
            </a:endParaRPr>
          </a:p>
          <a:p>
            <a:pPr marL="342900" indent="-342900" algn="ctr">
              <a:buAutoNum type="arabicPeriod"/>
            </a:pPr>
            <a:r>
              <a:rPr lang="en-US" sz="1600" dirty="0">
                <a:solidFill>
                  <a:schemeClr val="accent5">
                    <a:lumMod val="75000"/>
                  </a:schemeClr>
                </a:solidFill>
              </a:rPr>
              <a:t>The lessee is called ‘</a:t>
            </a:r>
            <a:r>
              <a:rPr lang="en-US" sz="1600" dirty="0" err="1">
                <a:solidFill>
                  <a:schemeClr val="accent5">
                    <a:lumMod val="75000"/>
                  </a:schemeClr>
                </a:solidFill>
              </a:rPr>
              <a:t>Musta’jir</a:t>
            </a:r>
            <a:r>
              <a:rPr lang="en-US" sz="1600" dirty="0">
                <a:solidFill>
                  <a:schemeClr val="accent5">
                    <a:lumMod val="75000"/>
                  </a:schemeClr>
                </a:solidFill>
              </a:rPr>
              <a:t>’ </a:t>
            </a:r>
          </a:p>
          <a:p>
            <a:pPr marL="342900" indent="-342900" algn="ctr">
              <a:buAutoNum type="arabicPeriod"/>
            </a:pPr>
            <a:r>
              <a:rPr lang="en-US" sz="1600" dirty="0">
                <a:solidFill>
                  <a:schemeClr val="accent5">
                    <a:lumMod val="75000"/>
                  </a:schemeClr>
                </a:solidFill>
              </a:rPr>
              <a:t>The Rent payable is called ‘</a:t>
            </a:r>
            <a:r>
              <a:rPr lang="en-US" sz="1600" dirty="0" err="1">
                <a:solidFill>
                  <a:schemeClr val="accent5">
                    <a:lumMod val="75000"/>
                  </a:schemeClr>
                </a:solidFill>
              </a:rPr>
              <a:t>ujrah</a:t>
            </a:r>
            <a:r>
              <a:rPr lang="en-US" sz="1600" dirty="0">
                <a:solidFill>
                  <a:schemeClr val="accent5">
                    <a:lumMod val="75000"/>
                  </a:schemeClr>
                </a:solidFill>
              </a:rPr>
              <a:t>’</a:t>
            </a:r>
          </a:p>
        </p:txBody>
      </p:sp>
    </p:spTree>
    <p:extLst>
      <p:ext uri="{BB962C8B-B14F-4D97-AF65-F5344CB8AC3E}">
        <p14:creationId xmlns:p14="http://schemas.microsoft.com/office/powerpoint/2010/main" val="399192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6553200" y="6248400"/>
            <a:ext cx="1905000" cy="457200"/>
          </a:xfrm>
          <a:noFill/>
        </p:spPr>
        <p:txBody>
          <a:bodyPr/>
          <a:lstStyle/>
          <a:p>
            <a:pPr algn="ctr" defTabSz="762000"/>
            <a:fld id="{24B84850-A84C-4187-BA0E-0F0E7D1E1D64}" type="slidenum">
              <a:rPr lang="ar-KW" smtClean="0"/>
              <a:pPr algn="ctr" defTabSz="762000"/>
              <a:t>4</a:t>
            </a:fld>
            <a:endParaRPr lang="en-US"/>
          </a:p>
        </p:txBody>
      </p:sp>
      <p:sp>
        <p:nvSpPr>
          <p:cNvPr id="3" name="Rectangle 2"/>
          <p:cNvSpPr>
            <a:spLocks noChangeArrowheads="1"/>
          </p:cNvSpPr>
          <p:nvPr/>
        </p:nvSpPr>
        <p:spPr bwMode="auto">
          <a:xfrm>
            <a:off x="152400" y="3276600"/>
            <a:ext cx="3048000" cy="1066800"/>
          </a:xfrm>
          <a:prstGeom prst="rect">
            <a:avLst/>
          </a:prstGeom>
          <a:noFill/>
          <a:ln w="57150">
            <a:solidFill>
              <a:schemeClr val="tx1"/>
            </a:solidFill>
            <a:miter lim="800000"/>
            <a:headEnd/>
            <a:tailEnd/>
          </a:ln>
        </p:spPr>
        <p:txBody>
          <a:bodyPr lIns="92075" tIns="46038" rIns="92075" bIns="46038"/>
          <a:lstStyle/>
          <a:p>
            <a:pPr marL="381000" indent="-381000" algn="ctr" defTabSz="762000">
              <a:lnSpc>
                <a:spcPct val="70000"/>
              </a:lnSpc>
            </a:pPr>
            <a:endParaRPr lang="en-US" sz="3200" b="1" dirty="0" smtClean="0">
              <a:solidFill>
                <a:schemeClr val="accent2"/>
              </a:solidFill>
            </a:endParaRPr>
          </a:p>
          <a:p>
            <a:pPr marL="381000" indent="-381000" algn="ctr" defTabSz="762000">
              <a:lnSpc>
                <a:spcPct val="70000"/>
              </a:lnSpc>
            </a:pPr>
            <a:r>
              <a:rPr lang="en-US" sz="3200" b="1" dirty="0" smtClean="0">
                <a:solidFill>
                  <a:schemeClr val="accent2"/>
                </a:solidFill>
              </a:rPr>
              <a:t>Islamic Bank</a:t>
            </a:r>
            <a:endParaRPr lang="en-US" sz="200" b="1" dirty="0">
              <a:solidFill>
                <a:schemeClr val="accent2"/>
              </a:solidFill>
            </a:endParaRPr>
          </a:p>
        </p:txBody>
      </p:sp>
      <p:sp>
        <p:nvSpPr>
          <p:cNvPr id="4" name="Rectangle 3"/>
          <p:cNvSpPr>
            <a:spLocks noChangeArrowheads="1"/>
          </p:cNvSpPr>
          <p:nvPr/>
        </p:nvSpPr>
        <p:spPr bwMode="auto">
          <a:xfrm>
            <a:off x="6324600" y="3352800"/>
            <a:ext cx="2667000" cy="1066800"/>
          </a:xfrm>
          <a:prstGeom prst="rect">
            <a:avLst/>
          </a:prstGeom>
          <a:noFill/>
          <a:ln w="57150">
            <a:solidFill>
              <a:schemeClr val="tx1"/>
            </a:solidFill>
            <a:miter lim="800000"/>
            <a:headEnd/>
            <a:tailEnd/>
          </a:ln>
        </p:spPr>
        <p:txBody>
          <a:bodyPr lIns="92075" tIns="46038" rIns="92075" bIns="46038"/>
          <a:lstStyle/>
          <a:p>
            <a:pPr marL="381000" indent="-381000" algn="ctr" defTabSz="762000"/>
            <a:r>
              <a:rPr lang="en-US" sz="3200" b="1" dirty="0">
                <a:solidFill>
                  <a:schemeClr val="accent2"/>
                </a:solidFill>
              </a:rPr>
              <a:t>Customer</a:t>
            </a:r>
            <a:endParaRPr lang="en-US" sz="3200" dirty="0">
              <a:solidFill>
                <a:schemeClr val="accent2"/>
              </a:solidFill>
            </a:endParaRPr>
          </a:p>
        </p:txBody>
      </p:sp>
      <p:sp>
        <p:nvSpPr>
          <p:cNvPr id="5" name="Line 4"/>
          <p:cNvSpPr>
            <a:spLocks noChangeShapeType="1"/>
          </p:cNvSpPr>
          <p:nvPr/>
        </p:nvSpPr>
        <p:spPr bwMode="auto">
          <a:xfrm>
            <a:off x="3200400" y="3429000"/>
            <a:ext cx="3124200" cy="0"/>
          </a:xfrm>
          <a:prstGeom prst="line">
            <a:avLst/>
          </a:prstGeom>
          <a:noFill/>
          <a:ln w="57150">
            <a:solidFill>
              <a:schemeClr val="tx1"/>
            </a:solidFill>
            <a:round/>
            <a:headEnd type="none" w="sm" len="sm"/>
            <a:tailEnd type="stealth" w="med" len="lg"/>
          </a:ln>
        </p:spPr>
        <p:txBody>
          <a:bodyPr wrap="none" anchor="ctr"/>
          <a:lstStyle/>
          <a:p>
            <a:pPr algn="ctr"/>
            <a:endParaRPr lang="en-US"/>
          </a:p>
        </p:txBody>
      </p:sp>
      <p:sp>
        <p:nvSpPr>
          <p:cNvPr id="6" name="Rectangle 5"/>
          <p:cNvSpPr>
            <a:spLocks noChangeArrowheads="1"/>
          </p:cNvSpPr>
          <p:nvPr/>
        </p:nvSpPr>
        <p:spPr bwMode="auto">
          <a:xfrm>
            <a:off x="3200400" y="2276873"/>
            <a:ext cx="3048000" cy="1456928"/>
          </a:xfrm>
          <a:prstGeom prst="rect">
            <a:avLst/>
          </a:prstGeom>
          <a:noFill/>
          <a:ln w="57150">
            <a:noFill/>
            <a:miter lim="800000"/>
            <a:headEnd/>
            <a:tailEnd/>
          </a:ln>
        </p:spPr>
        <p:txBody>
          <a:bodyPr lIns="92075" tIns="46038" rIns="92075" bIns="46038"/>
          <a:lstStyle/>
          <a:p>
            <a:pPr algn="ctr" defTabSz="762000">
              <a:lnSpc>
                <a:spcPct val="90000"/>
              </a:lnSpc>
            </a:pPr>
            <a:r>
              <a:rPr lang="en-US" sz="2800" b="1" dirty="0">
                <a:solidFill>
                  <a:schemeClr val="accent2"/>
                </a:solidFill>
              </a:rPr>
              <a:t>1. Lease of </a:t>
            </a:r>
            <a:r>
              <a:rPr lang="en-US" sz="2800" b="1" dirty="0" smtClean="0">
                <a:solidFill>
                  <a:schemeClr val="accent2"/>
                </a:solidFill>
              </a:rPr>
              <a:t>an equipment </a:t>
            </a:r>
            <a:r>
              <a:rPr lang="en-US" sz="2800" b="1" dirty="0">
                <a:solidFill>
                  <a:schemeClr val="accent2"/>
                </a:solidFill>
              </a:rPr>
              <a:t>from </a:t>
            </a:r>
            <a:r>
              <a:rPr lang="en-US" sz="2800" b="1" dirty="0" smtClean="0">
                <a:solidFill>
                  <a:schemeClr val="accent2"/>
                </a:solidFill>
              </a:rPr>
              <a:t>inventory                    </a:t>
            </a:r>
            <a:endParaRPr lang="en-US" sz="2400" dirty="0">
              <a:solidFill>
                <a:schemeClr val="accent2"/>
              </a:solidFill>
            </a:endParaRPr>
          </a:p>
        </p:txBody>
      </p:sp>
      <p:sp>
        <p:nvSpPr>
          <p:cNvPr id="7" name="Rectangle 6"/>
          <p:cNvSpPr>
            <a:spLocks noChangeArrowheads="1"/>
          </p:cNvSpPr>
          <p:nvPr/>
        </p:nvSpPr>
        <p:spPr bwMode="auto">
          <a:xfrm>
            <a:off x="3142084" y="4163708"/>
            <a:ext cx="3258716" cy="484492"/>
          </a:xfrm>
          <a:prstGeom prst="rect">
            <a:avLst/>
          </a:prstGeom>
          <a:noFill/>
          <a:ln w="57150">
            <a:noFill/>
            <a:miter lim="800000"/>
            <a:headEnd/>
            <a:tailEnd/>
          </a:ln>
        </p:spPr>
        <p:txBody>
          <a:bodyPr lIns="92075" tIns="46038" rIns="92075" bIns="46038"/>
          <a:lstStyle/>
          <a:p>
            <a:pPr algn="ctr" defTabSz="762000"/>
            <a:r>
              <a:rPr lang="en-US" sz="2800" b="1" dirty="0">
                <a:solidFill>
                  <a:schemeClr val="accent2"/>
                </a:solidFill>
              </a:rPr>
              <a:t>2. </a:t>
            </a:r>
            <a:r>
              <a:rPr lang="en-US" sz="2800" b="1" dirty="0" smtClean="0">
                <a:solidFill>
                  <a:schemeClr val="accent2"/>
                </a:solidFill>
              </a:rPr>
              <a:t>Promissory </a:t>
            </a:r>
            <a:r>
              <a:rPr lang="en-US" sz="2800" b="1" dirty="0">
                <a:solidFill>
                  <a:schemeClr val="accent2"/>
                </a:solidFill>
              </a:rPr>
              <a:t>notes of the rentals</a:t>
            </a:r>
            <a:endParaRPr lang="en-US" sz="2400" dirty="0">
              <a:solidFill>
                <a:schemeClr val="accent2"/>
              </a:solidFill>
            </a:endParaRPr>
          </a:p>
        </p:txBody>
      </p:sp>
      <p:sp>
        <p:nvSpPr>
          <p:cNvPr id="8" name="Line 7"/>
          <p:cNvSpPr>
            <a:spLocks noChangeShapeType="1"/>
          </p:cNvSpPr>
          <p:nvPr/>
        </p:nvSpPr>
        <p:spPr bwMode="auto">
          <a:xfrm flipH="1" flipV="1">
            <a:off x="3200400" y="4267200"/>
            <a:ext cx="3124200" cy="0"/>
          </a:xfrm>
          <a:prstGeom prst="line">
            <a:avLst/>
          </a:prstGeom>
          <a:noFill/>
          <a:ln w="57150">
            <a:solidFill>
              <a:schemeClr val="tx1"/>
            </a:solidFill>
            <a:round/>
            <a:headEnd type="none" w="sm" len="sm"/>
            <a:tailEnd type="stealth" w="med" len="lg"/>
          </a:ln>
        </p:spPr>
        <p:txBody>
          <a:bodyPr wrap="none" anchor="ctr"/>
          <a:lstStyle/>
          <a:p>
            <a:pPr algn="ctr"/>
            <a:endParaRPr lang="en-US"/>
          </a:p>
        </p:txBody>
      </p:sp>
      <p:sp>
        <p:nvSpPr>
          <p:cNvPr id="9" name="AutoShape 8"/>
          <p:cNvSpPr>
            <a:spLocks noChangeArrowheads="1"/>
          </p:cNvSpPr>
          <p:nvPr/>
        </p:nvSpPr>
        <p:spPr bwMode="auto">
          <a:xfrm flipH="1">
            <a:off x="209539" y="4544708"/>
            <a:ext cx="7862887" cy="1816100"/>
          </a:xfrm>
          <a:prstGeom prst="curvedUpArrow">
            <a:avLst>
              <a:gd name="adj1" fmla="val 216477"/>
              <a:gd name="adj2" fmla="val 234597"/>
              <a:gd name="adj3" fmla="val 31569"/>
            </a:avLst>
          </a:prstGeom>
          <a:solidFill>
            <a:schemeClr val="bg1"/>
          </a:solidFill>
          <a:ln w="12700">
            <a:solidFill>
              <a:schemeClr val="tx1"/>
            </a:solidFill>
            <a:miter lim="800000"/>
            <a:headEnd type="none" w="sm" len="sm"/>
            <a:tailEnd type="none" w="sm" len="sm"/>
          </a:ln>
        </p:spPr>
        <p:txBody>
          <a:bodyPr wrap="none" anchor="ctr"/>
          <a:lstStyle/>
          <a:p>
            <a:pPr algn="ctr"/>
            <a:endParaRPr lang="en-US"/>
          </a:p>
        </p:txBody>
      </p:sp>
      <p:sp>
        <p:nvSpPr>
          <p:cNvPr id="11" name="Rectangle 11"/>
          <p:cNvSpPr>
            <a:spLocks noChangeArrowheads="1"/>
          </p:cNvSpPr>
          <p:nvPr/>
        </p:nvSpPr>
        <p:spPr bwMode="auto">
          <a:xfrm>
            <a:off x="2223166" y="5486400"/>
            <a:ext cx="4939634" cy="914400"/>
          </a:xfrm>
          <a:prstGeom prst="rect">
            <a:avLst/>
          </a:prstGeom>
          <a:noFill/>
          <a:ln w="57150">
            <a:noFill/>
            <a:miter lim="800000"/>
            <a:headEnd/>
            <a:tailEnd/>
          </a:ln>
        </p:spPr>
        <p:txBody>
          <a:bodyPr lIns="92075" tIns="46038" rIns="92075" bIns="46038"/>
          <a:lstStyle/>
          <a:p>
            <a:pPr algn="ctr" defTabSz="762000">
              <a:lnSpc>
                <a:spcPct val="130000"/>
              </a:lnSpc>
            </a:pPr>
            <a:r>
              <a:rPr lang="en-US" sz="2800" b="1" dirty="0">
                <a:solidFill>
                  <a:schemeClr val="accent2"/>
                </a:solidFill>
              </a:rPr>
              <a:t>3. Rental payments</a:t>
            </a:r>
            <a:endParaRPr lang="en-US" sz="2400" dirty="0">
              <a:solidFill>
                <a:schemeClr val="accent2"/>
              </a:solidFill>
            </a:endParaRPr>
          </a:p>
        </p:txBody>
      </p:sp>
    </p:spTree>
    <p:extLst>
      <p:ext uri="{BB962C8B-B14F-4D97-AF65-F5344CB8AC3E}">
        <p14:creationId xmlns:p14="http://schemas.microsoft.com/office/powerpoint/2010/main" val="383452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C769DF-276B-49D9-8827-108B81BF046B}"/>
              </a:ext>
            </a:extLst>
          </p:cNvPr>
          <p:cNvSpPr/>
          <p:nvPr/>
        </p:nvSpPr>
        <p:spPr>
          <a:xfrm>
            <a:off x="1" y="2433710"/>
            <a:ext cx="4678016" cy="151711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800" dirty="0">
                <a:latin typeface="TİMES NEW ROMAN" panose="02020603050405020304" pitchFamily="18" charset="0"/>
                <a:cs typeface="TİMES NEW ROMAN" panose="02020603050405020304" pitchFamily="18" charset="0"/>
              </a:rPr>
              <a:t>MECHANISM OF IJARAH FINANCING</a:t>
            </a:r>
          </a:p>
        </p:txBody>
      </p:sp>
      <p:sp>
        <p:nvSpPr>
          <p:cNvPr id="3" name="Rectangle 2">
            <a:extLst>
              <a:ext uri="{FF2B5EF4-FFF2-40B4-BE49-F238E27FC236}">
                <a16:creationId xmlns:a16="http://schemas.microsoft.com/office/drawing/2014/main" id="{A8FF4160-5375-4C85-ACD5-48C80387B2F9}"/>
              </a:ext>
            </a:extLst>
          </p:cNvPr>
          <p:cNvSpPr/>
          <p:nvPr/>
        </p:nvSpPr>
        <p:spPr>
          <a:xfrm>
            <a:off x="6440552" y="-56271"/>
            <a:ext cx="5751445" cy="124268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800" dirty="0"/>
              <a:t>IJARAH MUNTAHIA BİTAMLİK THROUGH GIFT </a:t>
            </a:r>
          </a:p>
          <a:p>
            <a:pPr algn="ctr"/>
            <a:r>
              <a:rPr lang="en-US" sz="1800" dirty="0"/>
              <a:t>(TRANSFER OF LEGAL LITTLE FOR NO CONSİDERATION)</a:t>
            </a:r>
          </a:p>
        </p:txBody>
      </p:sp>
      <p:sp>
        <p:nvSpPr>
          <p:cNvPr id="4" name="Rectangle 3">
            <a:extLst>
              <a:ext uri="{FF2B5EF4-FFF2-40B4-BE49-F238E27FC236}">
                <a16:creationId xmlns:a16="http://schemas.microsoft.com/office/drawing/2014/main" id="{0B272540-3669-46DF-BD82-91F7A049265F}"/>
              </a:ext>
            </a:extLst>
          </p:cNvPr>
          <p:cNvSpPr/>
          <p:nvPr/>
        </p:nvSpPr>
        <p:spPr>
          <a:xfrm>
            <a:off x="6471138" y="1414920"/>
            <a:ext cx="5720857" cy="124268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800" dirty="0"/>
              <a:t>IJARAH MUNTAHIA BİTAMLİK Through transfer of legal title (sale at the end of lease period for a token consideration)</a:t>
            </a:r>
          </a:p>
        </p:txBody>
      </p:sp>
      <p:sp>
        <p:nvSpPr>
          <p:cNvPr id="5" name="Rectangle 4">
            <a:extLst>
              <a:ext uri="{FF2B5EF4-FFF2-40B4-BE49-F238E27FC236}">
                <a16:creationId xmlns:a16="http://schemas.microsoft.com/office/drawing/2014/main" id="{FBD25E35-D3F9-41C2-9AAA-EDBC73BFA1A7}"/>
              </a:ext>
            </a:extLst>
          </p:cNvPr>
          <p:cNvSpPr/>
          <p:nvPr/>
        </p:nvSpPr>
        <p:spPr>
          <a:xfrm>
            <a:off x="6440555" y="2717300"/>
            <a:ext cx="5751437" cy="124268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800" dirty="0"/>
              <a:t>IJARAH MUNTAHIA BİTAMLİK Through transfer of legal title (Sale at the end of lease period for an amount specified in the lease) </a:t>
            </a:r>
          </a:p>
        </p:txBody>
      </p:sp>
      <p:sp>
        <p:nvSpPr>
          <p:cNvPr id="6" name="Rectangle 5">
            <a:extLst>
              <a:ext uri="{FF2B5EF4-FFF2-40B4-BE49-F238E27FC236}">
                <a16:creationId xmlns:a16="http://schemas.microsoft.com/office/drawing/2014/main" id="{30259A92-E974-4050-91E6-6203483EE492}"/>
              </a:ext>
            </a:extLst>
          </p:cNvPr>
          <p:cNvSpPr/>
          <p:nvPr/>
        </p:nvSpPr>
        <p:spPr>
          <a:xfrm>
            <a:off x="6440552" y="4072689"/>
            <a:ext cx="5751447" cy="121676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800" dirty="0"/>
              <a:t>IJARAH MUNTAHIA BİTAMLİK Through transfer of legal title (sale) prior to end of lease term for a price equivalent to remaining </a:t>
            </a:r>
            <a:r>
              <a:rPr lang="en-US" sz="1800" dirty="0" err="1"/>
              <a:t>Ijara</a:t>
            </a:r>
            <a:r>
              <a:rPr lang="en-US" sz="1800" dirty="0"/>
              <a:t> installments. </a:t>
            </a:r>
          </a:p>
        </p:txBody>
      </p:sp>
      <p:sp>
        <p:nvSpPr>
          <p:cNvPr id="7" name="Rectangle 6">
            <a:extLst>
              <a:ext uri="{FF2B5EF4-FFF2-40B4-BE49-F238E27FC236}">
                <a16:creationId xmlns:a16="http://schemas.microsoft.com/office/drawing/2014/main" id="{19AE9EE4-5B95-4068-8AFE-17E21AA456D1}"/>
              </a:ext>
            </a:extLst>
          </p:cNvPr>
          <p:cNvSpPr/>
          <p:nvPr/>
        </p:nvSpPr>
        <p:spPr>
          <a:xfrm>
            <a:off x="6440552" y="5489048"/>
            <a:ext cx="5751448" cy="136894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800" dirty="0"/>
              <a:t>IJARAH MUNTAHIA BİTAMLİK through gradual transfer of legal title of leased asset.</a:t>
            </a:r>
          </a:p>
        </p:txBody>
      </p:sp>
      <p:cxnSp>
        <p:nvCxnSpPr>
          <p:cNvPr id="8" name="Straight Connector 7">
            <a:extLst>
              <a:ext uri="{FF2B5EF4-FFF2-40B4-BE49-F238E27FC236}">
                <a16:creationId xmlns:a16="http://schemas.microsoft.com/office/drawing/2014/main" id="{6FD8B6F4-9566-4A68-BF1F-2FDB821720D2}"/>
              </a:ext>
            </a:extLst>
          </p:cNvPr>
          <p:cNvCxnSpPr/>
          <p:nvPr/>
        </p:nvCxnSpPr>
        <p:spPr>
          <a:xfrm flipH="1">
            <a:off x="5883965" y="781878"/>
            <a:ext cx="556588"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F6FA3F8-0DD6-4420-8410-BBDC218B009F}"/>
              </a:ext>
            </a:extLst>
          </p:cNvPr>
          <p:cNvCxnSpPr>
            <a:cxnSpLocks/>
          </p:cNvCxnSpPr>
          <p:nvPr/>
        </p:nvCxnSpPr>
        <p:spPr>
          <a:xfrm>
            <a:off x="5883965" y="6277552"/>
            <a:ext cx="669235"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6A8CE56-1B2F-4C1D-9FE9-347497E81EB7}"/>
              </a:ext>
            </a:extLst>
          </p:cNvPr>
          <p:cNvCxnSpPr>
            <a:cxnSpLocks/>
          </p:cNvCxnSpPr>
          <p:nvPr/>
        </p:nvCxnSpPr>
        <p:spPr>
          <a:xfrm>
            <a:off x="5883965" y="781878"/>
            <a:ext cx="0" cy="5495674"/>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E6CBDF5-E2A2-4FCC-99DB-14E62F0D8254}"/>
              </a:ext>
            </a:extLst>
          </p:cNvPr>
          <p:cNvCxnSpPr>
            <a:cxnSpLocks/>
          </p:cNvCxnSpPr>
          <p:nvPr/>
        </p:nvCxnSpPr>
        <p:spPr>
          <a:xfrm>
            <a:off x="4678016" y="3438275"/>
            <a:ext cx="1205949" cy="9276"/>
          </a:xfrm>
          <a:prstGeom prst="straightConnector1">
            <a:avLst/>
          </a:prstGeom>
          <a:ln>
            <a:solidFill>
              <a:schemeClr val="accent6"/>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75318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764" y="260648"/>
            <a:ext cx="11233248" cy="5011628"/>
          </a:xfrm>
          <a:prstGeom prst="rect">
            <a:avLst/>
          </a:prstGeom>
        </p:spPr>
        <p:txBody>
          <a:bodyPr wrap="square">
            <a:spAutoFit/>
          </a:bodyPr>
          <a:lstStyle/>
          <a:p>
            <a:pPr marL="114300" lvl="1" indent="76200" algn="just" defTabSz="762000">
              <a:lnSpc>
                <a:spcPct val="110000"/>
              </a:lnSpc>
              <a:spcBef>
                <a:spcPct val="0"/>
              </a:spcBef>
              <a:buFontTx/>
              <a:buChar char="•"/>
              <a:tabLst>
                <a:tab pos="381000" algn="l"/>
              </a:tabLst>
              <a:defRPr/>
            </a:pPr>
            <a:r>
              <a:rPr lang="en-US" sz="5400" b="1" dirty="0">
                <a:solidFill>
                  <a:srgbClr val="006600"/>
                </a:solidFill>
                <a:cs typeface="Arial" charset="0"/>
              </a:rPr>
              <a:t>Responsibility of lessee:</a:t>
            </a:r>
            <a:endParaRPr lang="en-US" sz="4000" b="1" dirty="0">
              <a:solidFill>
                <a:srgbClr val="006600"/>
              </a:solidFill>
              <a:cs typeface="Arial" charset="0"/>
            </a:endParaRPr>
          </a:p>
          <a:p>
            <a:pPr marL="1597025" lvl="2" indent="-623888" defTabSz="762000">
              <a:lnSpc>
                <a:spcPct val="110000"/>
              </a:lnSpc>
              <a:spcBef>
                <a:spcPct val="0"/>
              </a:spcBef>
              <a:buClr>
                <a:srgbClr val="006600"/>
              </a:buClr>
              <a:buFont typeface="Wingdings" pitchFamily="2" charset="2"/>
              <a:buChar char="Ø"/>
              <a:tabLst>
                <a:tab pos="381000" algn="l"/>
              </a:tabLst>
              <a:defRPr/>
            </a:pPr>
            <a:r>
              <a:rPr lang="en-US" sz="3600" b="1" dirty="0">
                <a:solidFill>
                  <a:schemeClr val="accent2"/>
                </a:solidFill>
                <a:cs typeface="Arial" charset="0"/>
              </a:rPr>
              <a:t>Return the Asset in same condition</a:t>
            </a:r>
          </a:p>
          <a:p>
            <a:pPr marL="1597025" lvl="2" indent="-623888" defTabSz="762000">
              <a:lnSpc>
                <a:spcPct val="110000"/>
              </a:lnSpc>
              <a:spcBef>
                <a:spcPct val="0"/>
              </a:spcBef>
              <a:buClr>
                <a:srgbClr val="006600"/>
              </a:buClr>
              <a:buFont typeface="Wingdings" pitchFamily="2" charset="2"/>
              <a:buChar char="Ø"/>
              <a:tabLst>
                <a:tab pos="381000" algn="l"/>
              </a:tabLst>
              <a:defRPr/>
            </a:pPr>
            <a:r>
              <a:rPr lang="en-US" sz="3600" b="1" dirty="0">
                <a:solidFill>
                  <a:schemeClr val="accent2"/>
                </a:solidFill>
              </a:rPr>
              <a:t>Pay rent</a:t>
            </a:r>
          </a:p>
          <a:p>
            <a:pPr marL="1597025" lvl="2" indent="-623888" defTabSz="762000">
              <a:lnSpc>
                <a:spcPct val="110000"/>
              </a:lnSpc>
              <a:spcBef>
                <a:spcPct val="0"/>
              </a:spcBef>
              <a:buClr>
                <a:srgbClr val="006600"/>
              </a:buClr>
              <a:buFont typeface="Wingdings" pitchFamily="2" charset="2"/>
              <a:buChar char="Ø"/>
              <a:tabLst>
                <a:tab pos="381000" algn="l"/>
              </a:tabLst>
              <a:defRPr/>
            </a:pPr>
            <a:r>
              <a:rPr lang="en-US" sz="3600" b="1" dirty="0">
                <a:solidFill>
                  <a:schemeClr val="accent2"/>
                </a:solidFill>
              </a:rPr>
              <a:t>Keep asset safe, </a:t>
            </a:r>
            <a:r>
              <a:rPr lang="en-US" sz="3600" b="1" dirty="0" smtClean="0">
                <a:solidFill>
                  <a:schemeClr val="accent2"/>
                </a:solidFill>
              </a:rPr>
              <a:t>Lessee’s </a:t>
            </a:r>
            <a:r>
              <a:rPr lang="en-US" sz="3600" b="1" dirty="0">
                <a:solidFill>
                  <a:schemeClr val="accent2"/>
                </a:solidFill>
              </a:rPr>
              <a:t>hand is an </a:t>
            </a:r>
            <a:r>
              <a:rPr lang="en-US" sz="3600" b="1" dirty="0" err="1">
                <a:solidFill>
                  <a:schemeClr val="accent2"/>
                </a:solidFill>
              </a:rPr>
              <a:t>Amanah</a:t>
            </a:r>
            <a:r>
              <a:rPr lang="en-US" sz="3600" b="1" dirty="0">
                <a:solidFill>
                  <a:schemeClr val="accent2"/>
                </a:solidFill>
              </a:rPr>
              <a:t> hand</a:t>
            </a:r>
            <a:endParaRPr lang="en-US" sz="3600" b="1" dirty="0">
              <a:solidFill>
                <a:schemeClr val="accent2"/>
              </a:solidFill>
              <a:cs typeface="Arial" charset="0"/>
            </a:endParaRPr>
          </a:p>
          <a:p>
            <a:pPr marL="114300" lvl="1" indent="76200" algn="just" defTabSz="762000">
              <a:lnSpc>
                <a:spcPct val="110000"/>
              </a:lnSpc>
              <a:spcBef>
                <a:spcPct val="0"/>
              </a:spcBef>
              <a:tabLst>
                <a:tab pos="381000" algn="l"/>
              </a:tabLst>
              <a:defRPr/>
            </a:pPr>
            <a:r>
              <a:rPr lang="en-US" sz="1600" b="1" dirty="0">
                <a:solidFill>
                  <a:schemeClr val="accent2"/>
                </a:solidFill>
                <a:cs typeface="Arial" charset="0"/>
              </a:rPr>
              <a:t> </a:t>
            </a:r>
          </a:p>
          <a:p>
            <a:pPr algn="just" defTabSz="762000">
              <a:lnSpc>
                <a:spcPct val="110000"/>
              </a:lnSpc>
              <a:spcBef>
                <a:spcPct val="0"/>
              </a:spcBef>
              <a:tabLst>
                <a:tab pos="381000" algn="l"/>
              </a:tabLst>
              <a:defRPr/>
            </a:pPr>
            <a:r>
              <a:rPr lang="en-US" sz="3600" b="1" dirty="0">
                <a:solidFill>
                  <a:schemeClr val="accent2"/>
                </a:solidFill>
                <a:cs typeface="Arial" charset="0"/>
              </a:rPr>
              <a:t>				</a:t>
            </a:r>
            <a:r>
              <a:rPr lang="en-US" sz="4000" b="1" dirty="0">
                <a:solidFill>
                  <a:schemeClr val="accent2"/>
                </a:solidFill>
                <a:cs typeface="Arial" charset="0"/>
              </a:rPr>
              <a:t>*  </a:t>
            </a:r>
            <a:r>
              <a:rPr lang="en-US" b="1" dirty="0">
                <a:solidFill>
                  <a:schemeClr val="accent2"/>
                </a:solidFill>
                <a:cs typeface="Arial" charset="0"/>
              </a:rPr>
              <a:t>Normal wear and tear</a:t>
            </a:r>
          </a:p>
          <a:p>
            <a:pPr algn="just" defTabSz="762000">
              <a:lnSpc>
                <a:spcPct val="110000"/>
              </a:lnSpc>
              <a:spcBef>
                <a:spcPct val="0"/>
              </a:spcBef>
              <a:tabLst>
                <a:tab pos="381000" algn="l"/>
              </a:tabLst>
              <a:defRPr/>
            </a:pPr>
            <a:r>
              <a:rPr lang="en-US" sz="4000" b="1" dirty="0">
                <a:solidFill>
                  <a:schemeClr val="accent2"/>
                </a:solidFill>
                <a:cs typeface="Arial" charset="0"/>
              </a:rPr>
              <a:t>				*  </a:t>
            </a:r>
            <a:r>
              <a:rPr lang="en-US" b="1" dirty="0">
                <a:solidFill>
                  <a:schemeClr val="accent2"/>
                </a:solidFill>
                <a:cs typeface="Arial" charset="0"/>
              </a:rPr>
              <a:t>Negligence or abuse</a:t>
            </a:r>
            <a:endParaRPr lang="en-US" sz="3600" b="1" dirty="0">
              <a:solidFill>
                <a:schemeClr val="accent2"/>
              </a:solidFill>
              <a:cs typeface="Arial" charset="0"/>
            </a:endParaRPr>
          </a:p>
        </p:txBody>
      </p:sp>
    </p:spTree>
    <p:extLst>
      <p:ext uri="{BB962C8B-B14F-4D97-AF65-F5344CB8AC3E}">
        <p14:creationId xmlns:p14="http://schemas.microsoft.com/office/powerpoint/2010/main" val="46007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772" y="188640"/>
            <a:ext cx="11449272" cy="4770537"/>
          </a:xfrm>
          <a:prstGeom prst="rect">
            <a:avLst/>
          </a:prstGeom>
        </p:spPr>
        <p:txBody>
          <a:bodyPr wrap="square">
            <a:spAutoFit/>
          </a:bodyPr>
          <a:lstStyle/>
          <a:p>
            <a:pPr marL="571500" lvl="1" indent="-381000" algn="just" defTabSz="762000">
              <a:lnSpc>
                <a:spcPct val="110000"/>
              </a:lnSpc>
              <a:spcBef>
                <a:spcPct val="0"/>
              </a:spcBef>
              <a:buFontTx/>
              <a:buChar char="•"/>
              <a:tabLst>
                <a:tab pos="381000" algn="l"/>
              </a:tabLst>
              <a:defRPr/>
            </a:pPr>
            <a:r>
              <a:rPr lang="en-US" sz="4000" b="1" dirty="0">
                <a:solidFill>
                  <a:srgbClr val="3333CC"/>
                </a:solidFill>
                <a:cs typeface="Arial" charset="0"/>
              </a:rPr>
              <a:t>Responsibility</a:t>
            </a:r>
            <a:r>
              <a:rPr lang="en-US" sz="4000" b="1" dirty="0">
                <a:solidFill>
                  <a:schemeClr val="accent2"/>
                </a:solidFill>
                <a:cs typeface="Arial" charset="0"/>
              </a:rPr>
              <a:t> of lessor:</a:t>
            </a:r>
            <a:r>
              <a:rPr lang="en-US" b="1" dirty="0">
                <a:cs typeface="Arial" charset="0"/>
              </a:rPr>
              <a:t> </a:t>
            </a:r>
            <a:endParaRPr lang="en-US" b="1" dirty="0" smtClean="0">
              <a:cs typeface="Arial" charset="0"/>
            </a:endParaRPr>
          </a:p>
          <a:p>
            <a:pPr marL="190500" lvl="1" algn="just" defTabSz="762000">
              <a:lnSpc>
                <a:spcPct val="110000"/>
              </a:lnSpc>
              <a:spcBef>
                <a:spcPct val="0"/>
              </a:spcBef>
              <a:tabLst>
                <a:tab pos="381000" algn="l"/>
              </a:tabLst>
              <a:defRPr/>
            </a:pPr>
            <a:endParaRPr lang="en-US" b="1" dirty="0">
              <a:cs typeface="Arial" charset="0"/>
            </a:endParaRPr>
          </a:p>
          <a:p>
            <a:pPr marL="571500" lvl="1" indent="-381000" algn="just" defTabSz="762000">
              <a:lnSpc>
                <a:spcPct val="110000"/>
              </a:lnSpc>
              <a:spcBef>
                <a:spcPct val="0"/>
              </a:spcBef>
              <a:tabLst>
                <a:tab pos="381000" algn="l"/>
              </a:tabLst>
              <a:defRPr/>
            </a:pPr>
            <a:r>
              <a:rPr lang="en-US" b="1" dirty="0">
                <a:cs typeface="Arial" charset="0"/>
              </a:rPr>
              <a:t>				   </a:t>
            </a:r>
            <a:r>
              <a:rPr lang="en-US" sz="3200" b="1" dirty="0">
                <a:solidFill>
                  <a:srgbClr val="006600"/>
                </a:solidFill>
                <a:cs typeface="Arial" charset="0"/>
              </a:rPr>
              <a:t>- </a:t>
            </a:r>
            <a:r>
              <a:rPr lang="en-US" sz="3200" b="1" dirty="0" smtClean="0">
                <a:solidFill>
                  <a:srgbClr val="006600"/>
                </a:solidFill>
                <a:cs typeface="Arial" charset="0"/>
              </a:rPr>
              <a:t>Make sure availability </a:t>
            </a:r>
            <a:r>
              <a:rPr lang="en-US" sz="3200" b="1" dirty="0">
                <a:solidFill>
                  <a:srgbClr val="006600"/>
                </a:solidFill>
                <a:cs typeface="Arial" charset="0"/>
              </a:rPr>
              <a:t>of </a:t>
            </a:r>
            <a:r>
              <a:rPr lang="en-US" sz="3200" b="1" dirty="0" smtClean="0">
                <a:solidFill>
                  <a:srgbClr val="006600"/>
                </a:solidFill>
                <a:cs typeface="Arial" charset="0"/>
              </a:rPr>
              <a:t>the usufruct/service</a:t>
            </a:r>
            <a:endParaRPr lang="en-US" sz="3200" b="1" dirty="0">
              <a:solidFill>
                <a:srgbClr val="006600"/>
              </a:solidFill>
              <a:cs typeface="Arial" charset="0"/>
            </a:endParaRPr>
          </a:p>
          <a:p>
            <a:pPr marL="571500" lvl="1" indent="-381000" algn="just" defTabSz="762000">
              <a:lnSpc>
                <a:spcPct val="110000"/>
              </a:lnSpc>
              <a:spcBef>
                <a:spcPct val="0"/>
              </a:spcBef>
              <a:tabLst>
                <a:tab pos="381000" algn="l"/>
              </a:tabLst>
              <a:defRPr/>
            </a:pPr>
            <a:r>
              <a:rPr lang="en-US" sz="3200" b="1" dirty="0">
                <a:solidFill>
                  <a:srgbClr val="006600"/>
                </a:solidFill>
                <a:cs typeface="Arial" charset="0"/>
              </a:rPr>
              <a:t>				  - </a:t>
            </a:r>
            <a:r>
              <a:rPr lang="en-US" sz="3200" b="1" dirty="0" smtClean="0">
                <a:solidFill>
                  <a:srgbClr val="006600"/>
                </a:solidFill>
                <a:cs typeface="Arial" charset="0"/>
              </a:rPr>
              <a:t> and Maintaining </a:t>
            </a:r>
            <a:r>
              <a:rPr lang="en-US" sz="3200" b="1" dirty="0">
                <a:solidFill>
                  <a:srgbClr val="006600"/>
                </a:solidFill>
                <a:cs typeface="Arial" charset="0"/>
              </a:rPr>
              <a:t>usability for lease </a:t>
            </a:r>
            <a:r>
              <a:rPr lang="en-US" sz="3200" b="1" dirty="0" smtClean="0">
                <a:solidFill>
                  <a:srgbClr val="006600"/>
                </a:solidFill>
                <a:cs typeface="Arial" charset="0"/>
              </a:rPr>
              <a:t>period</a:t>
            </a:r>
          </a:p>
          <a:p>
            <a:pPr marL="571500" lvl="1" indent="-381000" algn="just" defTabSz="762000">
              <a:lnSpc>
                <a:spcPct val="110000"/>
              </a:lnSpc>
              <a:spcBef>
                <a:spcPct val="0"/>
              </a:spcBef>
              <a:tabLst>
                <a:tab pos="381000" algn="l"/>
              </a:tabLst>
              <a:defRPr/>
            </a:pPr>
            <a:endParaRPr lang="en-US" sz="3200" b="1" dirty="0">
              <a:solidFill>
                <a:srgbClr val="006600"/>
              </a:solidFill>
              <a:cs typeface="Arial" charset="0"/>
            </a:endParaRPr>
          </a:p>
          <a:p>
            <a:pPr marL="1538288" lvl="2" indent="-395288" defTabSz="762000">
              <a:buFont typeface="Wingdings" pitchFamily="2" charset="2"/>
              <a:buChar char="ü"/>
              <a:tabLst>
                <a:tab pos="381000" algn="l"/>
              </a:tabLst>
              <a:defRPr/>
            </a:pPr>
            <a:r>
              <a:rPr lang="en-US" sz="3200" b="1" dirty="0" smtClean="0">
                <a:solidFill>
                  <a:schemeClr val="accent2"/>
                </a:solidFill>
              </a:rPr>
              <a:t>Minor </a:t>
            </a:r>
            <a:r>
              <a:rPr lang="en-US" sz="3200" b="1" dirty="0">
                <a:solidFill>
                  <a:schemeClr val="accent2"/>
                </a:solidFill>
              </a:rPr>
              <a:t>maintenance may be 	     contractually charged to lessee, by mutual consent</a:t>
            </a:r>
          </a:p>
          <a:p>
            <a:pPr marL="1538288" lvl="2" indent="-395288" defTabSz="762000">
              <a:buFont typeface="Wingdings" pitchFamily="2" charset="2"/>
              <a:buChar char="ü"/>
              <a:tabLst>
                <a:tab pos="381000" algn="l"/>
              </a:tabLst>
              <a:defRPr/>
            </a:pPr>
            <a:r>
              <a:rPr lang="en-US" sz="3200" b="1" dirty="0">
                <a:solidFill>
                  <a:schemeClr val="accent2"/>
                </a:solidFill>
              </a:rPr>
              <a:t>Operational maintenance is on the lessee anyway</a:t>
            </a:r>
            <a:endParaRPr lang="en-US" sz="3200" b="1" dirty="0">
              <a:solidFill>
                <a:schemeClr val="accent2"/>
              </a:solidFill>
            </a:endParaRPr>
          </a:p>
        </p:txBody>
      </p:sp>
    </p:spTree>
    <p:extLst>
      <p:ext uri="{BB962C8B-B14F-4D97-AF65-F5344CB8AC3E}">
        <p14:creationId xmlns:p14="http://schemas.microsoft.com/office/powerpoint/2010/main" val="201990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40" y="0"/>
            <a:ext cx="12025336" cy="6524863"/>
          </a:xfrm>
          <a:prstGeom prst="rect">
            <a:avLst/>
          </a:prstGeom>
        </p:spPr>
        <p:txBody>
          <a:bodyPr wrap="square">
            <a:spAutoFit/>
          </a:bodyPr>
          <a:lstStyle/>
          <a:p>
            <a:pPr marL="0" lvl="2">
              <a:lnSpc>
                <a:spcPct val="110000"/>
              </a:lnSpc>
              <a:buClr>
                <a:schemeClr val="tx1"/>
              </a:buClr>
            </a:pPr>
            <a:r>
              <a:rPr lang="en-US" altLang="ar-SA" sz="2000" dirty="0" smtClean="0">
                <a:solidFill>
                  <a:schemeClr val="tx1">
                    <a:alpha val="55000"/>
                  </a:schemeClr>
                </a:solidFill>
                <a:latin typeface="Arial" panose="020B0604020202020204" pitchFamily="34" charset="0"/>
                <a:cs typeface="Arial" panose="020B0604020202020204" pitchFamily="34" charset="0"/>
              </a:rPr>
              <a:t>Takaful Definition: From Arabic word “</a:t>
            </a:r>
            <a:r>
              <a:rPr lang="en-US" altLang="ar-SA" sz="2000" dirty="0" err="1" smtClean="0">
                <a:solidFill>
                  <a:schemeClr val="tx1">
                    <a:alpha val="55000"/>
                  </a:schemeClr>
                </a:solidFill>
                <a:latin typeface="Arial" panose="020B0604020202020204" pitchFamily="34" charset="0"/>
                <a:cs typeface="Arial" panose="020B0604020202020204" pitchFamily="34" charset="0"/>
              </a:rPr>
              <a:t>Kafalah</a:t>
            </a:r>
            <a:r>
              <a:rPr lang="en-US" altLang="ar-SA" sz="2000" dirty="0" smtClean="0">
                <a:solidFill>
                  <a:schemeClr val="tx1">
                    <a:alpha val="55000"/>
                  </a:schemeClr>
                </a:solidFill>
                <a:latin typeface="Arial" panose="020B0604020202020204" pitchFamily="34" charset="0"/>
                <a:cs typeface="Arial" panose="020B0604020202020204" pitchFamily="34" charset="0"/>
              </a:rPr>
              <a:t>”, means mutual protection and join guarantee, Operationally it refers to participants mutual contribution to common fund with the purpose of mutual indemnity in the case of loss.</a:t>
            </a:r>
          </a:p>
          <a:p>
            <a:pPr marL="0" lvl="2">
              <a:lnSpc>
                <a:spcPct val="110000"/>
              </a:lnSpc>
              <a:buClr>
                <a:schemeClr val="tx1"/>
              </a:buClr>
            </a:pPr>
            <a:endParaRPr lang="en-US" altLang="ar-SA" sz="2000" dirty="0" smtClean="0">
              <a:solidFill>
                <a:schemeClr val="tx1">
                  <a:alpha val="55000"/>
                </a:schemeClr>
              </a:solidFill>
              <a:latin typeface="Arial" panose="020B0604020202020204" pitchFamily="34" charset="0"/>
              <a:cs typeface="Arial" panose="020B0604020202020204" pitchFamily="34" charset="0"/>
            </a:endParaRPr>
          </a:p>
          <a:p>
            <a:pPr marL="0" lvl="2">
              <a:lnSpc>
                <a:spcPct val="110000"/>
              </a:lnSpc>
              <a:buClr>
                <a:schemeClr val="tx1"/>
              </a:buClr>
            </a:pPr>
            <a:r>
              <a:rPr lang="en-US" altLang="ar-SA" sz="2000" dirty="0" smtClean="0">
                <a:solidFill>
                  <a:schemeClr val="tx1">
                    <a:alpha val="55000"/>
                  </a:schemeClr>
                </a:solidFill>
                <a:latin typeface="Arial" panose="020B0604020202020204" pitchFamily="34" charset="0"/>
                <a:cs typeface="Arial" panose="020B0604020202020204" pitchFamily="34" charset="0"/>
              </a:rPr>
              <a:t>Insurance Arrangements in Islamic history</a:t>
            </a:r>
          </a:p>
          <a:p>
            <a:pPr marL="0" lvl="2">
              <a:lnSpc>
                <a:spcPct val="110000"/>
              </a:lnSpc>
              <a:buClr>
                <a:schemeClr val="tx1"/>
              </a:buClr>
            </a:pPr>
            <a:endParaRPr lang="en-US" altLang="ar-SA" sz="2000" dirty="0" smtClean="0">
              <a:solidFill>
                <a:schemeClr val="tx1">
                  <a:alpha val="55000"/>
                </a:schemeClr>
              </a:solidFill>
              <a:latin typeface="Arial" panose="020B0604020202020204" pitchFamily="34" charset="0"/>
              <a:cs typeface="Arial" panose="020B0604020202020204" pitchFamily="34" charset="0"/>
            </a:endParaRPr>
          </a:p>
          <a:p>
            <a:pPr marL="0" lvl="2">
              <a:lnSpc>
                <a:spcPct val="110000"/>
              </a:lnSpc>
              <a:buClr>
                <a:schemeClr val="tx1"/>
              </a:buClr>
            </a:pPr>
            <a:r>
              <a:rPr lang="en-US" altLang="ar-SA" sz="2000" dirty="0" smtClean="0">
                <a:solidFill>
                  <a:schemeClr val="tx1">
                    <a:alpha val="55000"/>
                  </a:schemeClr>
                </a:solidFill>
                <a:latin typeface="Arial" panose="020B0604020202020204" pitchFamily="34" charset="0"/>
                <a:cs typeface="Arial" panose="020B0604020202020204" pitchFamily="34" charset="0"/>
              </a:rPr>
              <a:t>BY </a:t>
            </a:r>
            <a:r>
              <a:rPr lang="en-US" altLang="ar-SA" sz="2000" dirty="0">
                <a:solidFill>
                  <a:schemeClr val="tx1">
                    <a:alpha val="55000"/>
                  </a:schemeClr>
                </a:solidFill>
                <a:latin typeface="Arial" panose="020B0604020202020204" pitchFamily="34" charset="0"/>
                <a:cs typeface="Arial" panose="020B0604020202020204" pitchFamily="34" charset="0"/>
              </a:rPr>
              <a:t>LAW:</a:t>
            </a:r>
          </a:p>
          <a:p>
            <a:pPr marL="508000" lvl="2">
              <a:lnSpc>
                <a:spcPct val="110000"/>
              </a:lnSpc>
              <a:buClr>
                <a:schemeClr val="tx1"/>
              </a:buClr>
            </a:pPr>
            <a:r>
              <a:rPr lang="en-US" altLang="ar-SA" sz="2000" dirty="0">
                <a:solidFill>
                  <a:schemeClr val="tx1">
                    <a:alpha val="55000"/>
                  </a:schemeClr>
                </a:solidFill>
                <a:latin typeface="Arial" panose="020B0604020202020204" pitchFamily="34" charset="0"/>
                <a:cs typeface="Arial" panose="020B0604020202020204" pitchFamily="34" charset="0"/>
              </a:rPr>
              <a:t>Brotherhood arrangement by the Prophet, </a:t>
            </a:r>
            <a:r>
              <a:rPr lang="en-US" altLang="ar-SA" sz="2000" dirty="0" smtClean="0">
                <a:solidFill>
                  <a:schemeClr val="tx1">
                    <a:alpha val="55000"/>
                  </a:schemeClr>
                </a:solidFill>
                <a:latin typeface="Arial" panose="020B0604020202020204" pitchFamily="34" charset="0"/>
                <a:cs typeface="Arial" panose="020B0604020202020204" pitchFamily="34" charset="0"/>
              </a:rPr>
              <a:t>PBUH</a:t>
            </a:r>
            <a:endParaRPr lang="en-US" altLang="ar-SA" sz="2000" dirty="0">
              <a:solidFill>
                <a:schemeClr val="tx1">
                  <a:alpha val="55000"/>
                </a:schemeClr>
              </a:solidFill>
              <a:latin typeface="Arial" panose="020B0604020202020204" pitchFamily="34" charset="0"/>
              <a:cs typeface="Arial" panose="020B0604020202020204" pitchFamily="34" charset="0"/>
            </a:endParaRPr>
          </a:p>
          <a:p>
            <a:pPr marL="508000" lvl="2">
              <a:lnSpc>
                <a:spcPct val="110000"/>
              </a:lnSpc>
              <a:buClr>
                <a:schemeClr val="tx1"/>
              </a:buClr>
            </a:pPr>
            <a:r>
              <a:rPr lang="en-US" altLang="ar-SA" sz="2000" dirty="0">
                <a:solidFill>
                  <a:schemeClr val="tx1">
                    <a:alpha val="55000"/>
                  </a:schemeClr>
                </a:solidFill>
                <a:latin typeface="Arial" panose="020B0604020202020204" pitchFamily="34" charset="0"/>
                <a:cs typeface="Arial" panose="020B0604020202020204" pitchFamily="34" charset="0"/>
              </a:rPr>
              <a:t>Children (family support) insurance</a:t>
            </a:r>
          </a:p>
          <a:p>
            <a:pPr marL="508000" lvl="2">
              <a:lnSpc>
                <a:spcPct val="110000"/>
              </a:lnSpc>
              <a:buClr>
                <a:schemeClr val="tx1"/>
              </a:buClr>
            </a:pPr>
            <a:r>
              <a:rPr lang="en-US" altLang="ar-SA" sz="2000" dirty="0">
                <a:solidFill>
                  <a:schemeClr val="tx1">
                    <a:alpha val="55000"/>
                  </a:schemeClr>
                </a:solidFill>
                <a:latin typeface="Arial" panose="020B0604020202020204" pitchFamily="34" charset="0"/>
                <a:cs typeface="Arial" panose="020B0604020202020204" pitchFamily="34" charset="0"/>
              </a:rPr>
              <a:t>Veteran insurance by Umar ibn al </a:t>
            </a:r>
            <a:r>
              <a:rPr lang="en-US" altLang="ar-SA" sz="2000" dirty="0" err="1">
                <a:solidFill>
                  <a:schemeClr val="tx1">
                    <a:alpha val="55000"/>
                  </a:schemeClr>
                </a:solidFill>
                <a:latin typeface="Arial" panose="020B0604020202020204" pitchFamily="34" charset="0"/>
                <a:cs typeface="Arial" panose="020B0604020202020204" pitchFamily="34" charset="0"/>
              </a:rPr>
              <a:t>Khattab</a:t>
            </a:r>
            <a:endParaRPr lang="en-US" altLang="ar-SA" sz="2000" dirty="0">
              <a:solidFill>
                <a:schemeClr val="tx1">
                  <a:alpha val="55000"/>
                </a:schemeClr>
              </a:solidFill>
              <a:latin typeface="Arial" panose="020B0604020202020204" pitchFamily="34" charset="0"/>
              <a:cs typeface="Arial" panose="020B0604020202020204" pitchFamily="34" charset="0"/>
            </a:endParaRPr>
          </a:p>
          <a:p>
            <a:pPr marL="508000" lvl="2">
              <a:lnSpc>
                <a:spcPct val="110000"/>
              </a:lnSpc>
              <a:buClr>
                <a:schemeClr val="tx1"/>
              </a:buClr>
            </a:pPr>
            <a:r>
              <a:rPr lang="en-US" altLang="ar-SA" sz="2000" dirty="0">
                <a:solidFill>
                  <a:schemeClr val="tx1">
                    <a:alpha val="55000"/>
                  </a:schemeClr>
                </a:solidFill>
                <a:latin typeface="Arial" panose="020B0604020202020204" pitchFamily="34" charset="0"/>
                <a:cs typeface="Arial" panose="020B0604020202020204" pitchFamily="34" charset="0"/>
              </a:rPr>
              <a:t>Old age insurance by Umar ibn al </a:t>
            </a:r>
            <a:r>
              <a:rPr lang="en-US" altLang="ar-SA" sz="2000" dirty="0" err="1">
                <a:solidFill>
                  <a:schemeClr val="tx1">
                    <a:alpha val="55000"/>
                  </a:schemeClr>
                </a:solidFill>
                <a:latin typeface="Arial" panose="020B0604020202020204" pitchFamily="34" charset="0"/>
                <a:cs typeface="Arial" panose="020B0604020202020204" pitchFamily="34" charset="0"/>
              </a:rPr>
              <a:t>Khattab</a:t>
            </a:r>
            <a:endParaRPr lang="en-US" altLang="ar-SA" sz="2000" dirty="0">
              <a:solidFill>
                <a:schemeClr val="tx1">
                  <a:alpha val="55000"/>
                </a:schemeClr>
              </a:solidFill>
              <a:latin typeface="Arial" panose="020B0604020202020204" pitchFamily="34" charset="0"/>
              <a:cs typeface="Arial" panose="020B0604020202020204" pitchFamily="34" charset="0"/>
            </a:endParaRPr>
          </a:p>
          <a:p>
            <a:pPr marL="508000" lvl="2">
              <a:lnSpc>
                <a:spcPct val="110000"/>
              </a:lnSpc>
              <a:buClr>
                <a:schemeClr val="tx1"/>
              </a:buClr>
            </a:pPr>
            <a:r>
              <a:rPr lang="en-US" altLang="ar-SA" sz="2000" dirty="0">
                <a:solidFill>
                  <a:schemeClr val="tx1">
                    <a:alpha val="55000"/>
                  </a:schemeClr>
                </a:solidFill>
                <a:latin typeface="Arial" panose="020B0604020202020204" pitchFamily="34" charset="0"/>
                <a:cs typeface="Arial" panose="020B0604020202020204" pitchFamily="34" charset="0"/>
              </a:rPr>
              <a:t>Government Guarantee</a:t>
            </a:r>
          </a:p>
          <a:p>
            <a:pPr marL="508000" lvl="2">
              <a:lnSpc>
                <a:spcPct val="110000"/>
              </a:lnSpc>
              <a:buClr>
                <a:schemeClr val="tx1"/>
              </a:buClr>
            </a:pPr>
            <a:r>
              <a:rPr lang="en-US" altLang="ar-SA" sz="2000" dirty="0">
                <a:solidFill>
                  <a:schemeClr val="tx1">
                    <a:alpha val="55000"/>
                  </a:schemeClr>
                </a:solidFill>
                <a:latin typeface="Arial" panose="020B0604020202020204" pitchFamily="34" charset="0"/>
                <a:cs typeface="Arial" panose="020B0604020202020204" pitchFamily="34" charset="0"/>
              </a:rPr>
              <a:t>Obligatory financial liability</a:t>
            </a:r>
            <a:r>
              <a:rPr lang="ar-SA" altLang="ar-SA" sz="2000" dirty="0">
                <a:solidFill>
                  <a:schemeClr val="tx1">
                    <a:alpha val="55000"/>
                  </a:schemeClr>
                </a:solidFill>
                <a:latin typeface="Arial" panose="020B0604020202020204" pitchFamily="34" charset="0"/>
                <a:cs typeface="Arial" panose="020B0604020202020204" pitchFamily="34" charset="0"/>
              </a:rPr>
              <a:t>النفقات الواجبة </a:t>
            </a:r>
          </a:p>
          <a:p>
            <a:pPr marL="508000" lvl="2">
              <a:lnSpc>
                <a:spcPct val="110000"/>
              </a:lnSpc>
              <a:buClr>
                <a:schemeClr val="tx1"/>
              </a:buClr>
            </a:pPr>
            <a:r>
              <a:rPr lang="en-US" altLang="ar-SA" sz="2000" dirty="0">
                <a:solidFill>
                  <a:schemeClr val="tx1">
                    <a:alpha val="55000"/>
                  </a:schemeClr>
                </a:solidFill>
                <a:latin typeface="Arial" panose="020B0604020202020204" pitchFamily="34" charset="0"/>
                <a:cs typeface="Arial" panose="020B0604020202020204" pitchFamily="34" charset="0"/>
              </a:rPr>
              <a:t>Al ‘Aqilah</a:t>
            </a:r>
          </a:p>
          <a:p>
            <a:pPr marL="0" lvl="2">
              <a:lnSpc>
                <a:spcPct val="110000"/>
              </a:lnSpc>
              <a:buClr>
                <a:schemeClr val="tx1"/>
              </a:buClr>
            </a:pPr>
            <a:r>
              <a:rPr lang="en-US" altLang="ar-SA" sz="2000" dirty="0">
                <a:solidFill>
                  <a:schemeClr val="tx1">
                    <a:alpha val="55000"/>
                  </a:schemeClr>
                </a:solidFill>
                <a:latin typeface="Arial" panose="020B0604020202020204" pitchFamily="34" charset="0"/>
                <a:cs typeface="Arial" panose="020B0604020202020204" pitchFamily="34" charset="0"/>
              </a:rPr>
              <a:t>CONTRACTUAL</a:t>
            </a:r>
          </a:p>
          <a:p>
            <a:pPr marL="508000" lvl="2">
              <a:lnSpc>
                <a:spcPct val="110000"/>
              </a:lnSpc>
              <a:buClr>
                <a:schemeClr val="tx1"/>
              </a:buClr>
            </a:pPr>
            <a:r>
              <a:rPr lang="en-US" altLang="ar-SA" sz="2000" dirty="0">
                <a:solidFill>
                  <a:schemeClr val="tx1">
                    <a:alpha val="55000"/>
                  </a:schemeClr>
                </a:solidFill>
                <a:latin typeface="Arial" panose="020B0604020202020204" pitchFamily="34" charset="0"/>
                <a:cs typeface="Arial" panose="020B0604020202020204" pitchFamily="34" charset="0"/>
              </a:rPr>
              <a:t>Al </a:t>
            </a:r>
            <a:r>
              <a:rPr lang="en-US" altLang="ar-SA" sz="2000" dirty="0" err="1">
                <a:solidFill>
                  <a:schemeClr val="tx1">
                    <a:alpha val="55000"/>
                  </a:schemeClr>
                </a:solidFill>
                <a:latin typeface="Arial" panose="020B0604020202020204" pitchFamily="34" charset="0"/>
                <a:cs typeface="Arial" panose="020B0604020202020204" pitchFamily="34" charset="0"/>
              </a:rPr>
              <a:t>Wala</a:t>
            </a:r>
            <a:r>
              <a:rPr lang="en-US" altLang="ar-SA" sz="2000" dirty="0">
                <a:solidFill>
                  <a:schemeClr val="tx1">
                    <a:alpha val="55000"/>
                  </a:schemeClr>
                </a:solidFill>
                <a:latin typeface="Arial" panose="020B0604020202020204" pitchFamily="34" charset="0"/>
                <a:cs typeface="Arial" panose="020B0604020202020204" pitchFamily="34" charset="0"/>
              </a:rPr>
              <a:t>’ contract</a:t>
            </a:r>
          </a:p>
          <a:p>
            <a:pPr marL="508000" lvl="2">
              <a:lnSpc>
                <a:spcPct val="110000"/>
              </a:lnSpc>
              <a:buClr>
                <a:schemeClr val="tx1"/>
              </a:buClr>
            </a:pPr>
            <a:r>
              <a:rPr lang="en-US" altLang="ar-SA" sz="2000" dirty="0">
                <a:solidFill>
                  <a:schemeClr val="tx1">
                    <a:alpha val="55000"/>
                  </a:schemeClr>
                </a:solidFill>
                <a:latin typeface="Arial" panose="020B0604020202020204" pitchFamily="34" charset="0"/>
                <a:cs typeface="Arial" panose="020B0604020202020204" pitchFamily="34" charset="0"/>
              </a:rPr>
              <a:t>Daman al Tariq (road security) contract</a:t>
            </a:r>
          </a:p>
          <a:p>
            <a:pPr marL="508000" lvl="2">
              <a:lnSpc>
                <a:spcPct val="110000"/>
              </a:lnSpc>
              <a:buClr>
                <a:schemeClr val="tx1"/>
              </a:buClr>
            </a:pPr>
            <a:r>
              <a:rPr lang="en-US" altLang="ar-SA" sz="2000" dirty="0">
                <a:solidFill>
                  <a:schemeClr val="tx1">
                    <a:alpha val="55000"/>
                  </a:schemeClr>
                </a:solidFill>
                <a:latin typeface="Arial" panose="020B0604020202020204" pitchFamily="34" charset="0"/>
                <a:cs typeface="Arial" panose="020B0604020202020204" pitchFamily="34" charset="0"/>
              </a:rPr>
              <a:t>Al </a:t>
            </a:r>
            <a:r>
              <a:rPr lang="en-US" altLang="ar-SA" sz="2000" dirty="0" err="1">
                <a:solidFill>
                  <a:schemeClr val="tx1">
                    <a:alpha val="55000"/>
                  </a:schemeClr>
                </a:solidFill>
                <a:latin typeface="Arial" panose="020B0604020202020204" pitchFamily="34" charset="0"/>
                <a:cs typeface="Arial" panose="020B0604020202020204" pitchFamily="34" charset="0"/>
              </a:rPr>
              <a:t>Hirasah</a:t>
            </a:r>
            <a:r>
              <a:rPr lang="en-US" altLang="ar-SA" sz="2000" dirty="0">
                <a:solidFill>
                  <a:schemeClr val="tx1">
                    <a:alpha val="55000"/>
                  </a:schemeClr>
                </a:solidFill>
                <a:latin typeface="Arial" panose="020B0604020202020204" pitchFamily="34" charset="0"/>
                <a:cs typeface="Arial" panose="020B0604020202020204" pitchFamily="34" charset="0"/>
              </a:rPr>
              <a:t> (security) contract</a:t>
            </a:r>
          </a:p>
          <a:p>
            <a:pPr marL="508000" lvl="2">
              <a:lnSpc>
                <a:spcPct val="110000"/>
              </a:lnSpc>
              <a:buClr>
                <a:schemeClr val="tx1"/>
              </a:buClr>
            </a:pPr>
            <a:r>
              <a:rPr lang="en-US" altLang="ar-SA" sz="2000" dirty="0">
                <a:solidFill>
                  <a:schemeClr val="tx1">
                    <a:alpha val="55000"/>
                  </a:schemeClr>
                </a:solidFill>
                <a:latin typeface="Arial" panose="020B0604020202020204" pitchFamily="34" charset="0"/>
                <a:cs typeface="Arial" panose="020B0604020202020204" pitchFamily="34" charset="0"/>
              </a:rPr>
              <a:t>Road mishaps (</a:t>
            </a:r>
            <a:r>
              <a:rPr lang="ar-QA" altLang="ar-SA" sz="2000" dirty="0">
                <a:solidFill>
                  <a:schemeClr val="tx1">
                    <a:alpha val="55000"/>
                  </a:schemeClr>
                </a:solidFill>
                <a:latin typeface="Arial" panose="020B0604020202020204" pitchFamily="34" charset="0"/>
                <a:cs typeface="Arial" panose="020B0604020202020204" pitchFamily="34" charset="0"/>
              </a:rPr>
              <a:t>عثرات الطريق</a:t>
            </a:r>
            <a:r>
              <a:rPr lang="en-US" altLang="ar-SA" sz="2000" dirty="0">
                <a:solidFill>
                  <a:schemeClr val="tx1">
                    <a:alpha val="55000"/>
                  </a:schemeClr>
                </a:solidFill>
                <a:latin typeface="Arial" panose="020B0604020202020204" pitchFamily="34" charset="0"/>
                <a:cs typeface="Arial" panose="020B0604020202020204" pitchFamily="34" charset="0"/>
              </a:rPr>
              <a:t>)</a:t>
            </a:r>
            <a:endParaRPr lang="en-US" altLang="ar-SA" sz="2000" dirty="0">
              <a:solidFill>
                <a:schemeClr val="tx1">
                  <a:alpha val="5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261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88" y="332656"/>
            <a:ext cx="10796875" cy="2304256"/>
          </a:xfrm>
        </p:spPr>
        <p:txBody>
          <a:bodyPr>
            <a:normAutofit fontScale="90000"/>
          </a:bodyPr>
          <a:lstStyle/>
          <a:p>
            <a:pPr algn="just"/>
            <a:r>
              <a:rPr lang="en-US" altLang="ar-SA" sz="2700" dirty="0">
                <a:solidFill>
                  <a:schemeClr val="tx1">
                    <a:alpha val="55000"/>
                  </a:schemeClr>
                </a:solidFill>
                <a:latin typeface="Arial" panose="020B0604020202020204" pitchFamily="34" charset="0"/>
                <a:cs typeface="Arial" panose="020B0604020202020204" pitchFamily="34" charset="0"/>
              </a:rPr>
              <a:t>Takaful Definition: From Arabic word “</a:t>
            </a:r>
            <a:r>
              <a:rPr lang="en-US" altLang="ar-SA" sz="2700" dirty="0" err="1">
                <a:solidFill>
                  <a:schemeClr val="tx1">
                    <a:alpha val="55000"/>
                  </a:schemeClr>
                </a:solidFill>
                <a:latin typeface="Arial" panose="020B0604020202020204" pitchFamily="34" charset="0"/>
                <a:cs typeface="Arial" panose="020B0604020202020204" pitchFamily="34" charset="0"/>
              </a:rPr>
              <a:t>Kafalah</a:t>
            </a:r>
            <a:r>
              <a:rPr lang="en-US" altLang="ar-SA" sz="2700" dirty="0">
                <a:solidFill>
                  <a:schemeClr val="tx1">
                    <a:alpha val="55000"/>
                  </a:schemeClr>
                </a:solidFill>
                <a:latin typeface="Arial" panose="020B0604020202020204" pitchFamily="34" charset="0"/>
                <a:cs typeface="Arial" panose="020B0604020202020204" pitchFamily="34" charset="0"/>
              </a:rPr>
              <a:t>”, means mutual protection and join guarantee, Operationally it refers to participants mutual contribution to common fund with the purpose of mutual indemnity in the case of loss.</a:t>
            </a:r>
            <a:r>
              <a:rPr lang="en-US" altLang="ar-SA" dirty="0">
                <a:solidFill>
                  <a:schemeClr val="tx1">
                    <a:alpha val="55000"/>
                  </a:schemeClr>
                </a:solidFill>
                <a:latin typeface="Arial" panose="020B0604020202020204" pitchFamily="34" charset="0"/>
                <a:cs typeface="Arial" panose="020B0604020202020204" pitchFamily="34" charset="0"/>
              </a:rPr>
              <a:t/>
            </a:r>
            <a:br>
              <a:rPr lang="en-US" altLang="ar-SA" dirty="0">
                <a:solidFill>
                  <a:schemeClr val="tx1">
                    <a:alpha val="55000"/>
                  </a:schemeClr>
                </a:solidFill>
                <a:latin typeface="Arial" panose="020B0604020202020204" pitchFamily="34" charset="0"/>
                <a:cs typeface="Arial" panose="020B0604020202020204" pitchFamily="34" charset="0"/>
              </a:rPr>
            </a:br>
            <a:r>
              <a:rPr lang="en-US" altLang="ar-SA" dirty="0" smtClean="0">
                <a:solidFill>
                  <a:schemeClr val="tx1">
                    <a:alpha val="55000"/>
                  </a:schemeClr>
                </a:solidFill>
                <a:latin typeface="Arial" panose="020B0604020202020204" pitchFamily="34" charset="0"/>
                <a:cs typeface="Arial" panose="020B0604020202020204" pitchFamily="34" charset="0"/>
              </a:rPr>
              <a:t/>
            </a:r>
            <a:br>
              <a:rPr lang="en-US" altLang="ar-SA" dirty="0" smtClean="0">
                <a:solidFill>
                  <a:schemeClr val="tx1">
                    <a:alpha val="55000"/>
                  </a:schemeClr>
                </a:solidFill>
                <a:latin typeface="Arial" panose="020B0604020202020204" pitchFamily="34" charset="0"/>
                <a:cs typeface="Arial" panose="020B0604020202020204" pitchFamily="34" charset="0"/>
              </a:rPr>
            </a:br>
            <a:r>
              <a:rPr lang="en-US" altLang="ar-SA" sz="3600" dirty="0" smtClean="0">
                <a:solidFill>
                  <a:schemeClr val="tx1">
                    <a:alpha val="55000"/>
                  </a:schemeClr>
                </a:solidFill>
                <a:latin typeface="Arial" panose="020B0604020202020204" pitchFamily="34" charset="0"/>
                <a:cs typeface="Arial" panose="020B0604020202020204" pitchFamily="34" charset="0"/>
              </a:rPr>
              <a:t>Insurance in Islamic History:</a:t>
            </a:r>
            <a:endParaRPr lang="en-US" sz="3600" dirty="0"/>
          </a:p>
        </p:txBody>
      </p:sp>
      <p:sp>
        <p:nvSpPr>
          <p:cNvPr id="3" name="Content Placeholder 2"/>
          <p:cNvSpPr>
            <a:spLocks noGrp="1"/>
          </p:cNvSpPr>
          <p:nvPr>
            <p:ph sz="half" idx="1"/>
          </p:nvPr>
        </p:nvSpPr>
        <p:spPr>
          <a:xfrm>
            <a:off x="477788" y="2708920"/>
            <a:ext cx="5616625" cy="3463280"/>
          </a:xfrm>
        </p:spPr>
        <p:txBody>
          <a:bodyPr>
            <a:normAutofit fontScale="92500" lnSpcReduction="20000"/>
          </a:bodyPr>
          <a:lstStyle/>
          <a:p>
            <a:pPr marL="0" lvl="2">
              <a:lnSpc>
                <a:spcPct val="110000"/>
              </a:lnSpc>
              <a:buClr>
                <a:schemeClr val="tx1"/>
              </a:buClr>
            </a:pPr>
            <a:r>
              <a:rPr lang="en-US" altLang="ar-SA" sz="2000" dirty="0">
                <a:solidFill>
                  <a:schemeClr val="tx1">
                    <a:alpha val="55000"/>
                  </a:schemeClr>
                </a:solidFill>
                <a:latin typeface="Arial" panose="020B0604020202020204" pitchFamily="34" charset="0"/>
                <a:cs typeface="Arial" panose="020B0604020202020204" pitchFamily="34" charset="0"/>
              </a:rPr>
              <a:t>BY LAW:</a:t>
            </a:r>
          </a:p>
          <a:p>
            <a:pPr marL="508000" lvl="2">
              <a:lnSpc>
                <a:spcPct val="110000"/>
              </a:lnSpc>
              <a:buClr>
                <a:schemeClr val="tx1"/>
              </a:buClr>
            </a:pPr>
            <a:r>
              <a:rPr lang="en-US" altLang="ar-SA" sz="2000" dirty="0">
                <a:solidFill>
                  <a:schemeClr val="tx1">
                    <a:alpha val="55000"/>
                  </a:schemeClr>
                </a:solidFill>
                <a:latin typeface="Arial" panose="020B0604020202020204" pitchFamily="34" charset="0"/>
                <a:cs typeface="Arial" panose="020B0604020202020204" pitchFamily="34" charset="0"/>
              </a:rPr>
              <a:t>Brotherhood arrangement by the Prophet, PBUH</a:t>
            </a:r>
          </a:p>
          <a:p>
            <a:pPr marL="508000" lvl="2">
              <a:lnSpc>
                <a:spcPct val="110000"/>
              </a:lnSpc>
              <a:buClr>
                <a:schemeClr val="tx1"/>
              </a:buClr>
            </a:pPr>
            <a:r>
              <a:rPr lang="en-US" altLang="ar-SA" sz="2000" dirty="0">
                <a:solidFill>
                  <a:schemeClr val="tx1">
                    <a:alpha val="55000"/>
                  </a:schemeClr>
                </a:solidFill>
                <a:latin typeface="Arial" panose="020B0604020202020204" pitchFamily="34" charset="0"/>
                <a:cs typeface="Arial" panose="020B0604020202020204" pitchFamily="34" charset="0"/>
              </a:rPr>
              <a:t>Children (family support) insurance</a:t>
            </a:r>
          </a:p>
          <a:p>
            <a:pPr marL="508000" lvl="2">
              <a:lnSpc>
                <a:spcPct val="110000"/>
              </a:lnSpc>
              <a:buClr>
                <a:schemeClr val="tx1"/>
              </a:buClr>
            </a:pPr>
            <a:r>
              <a:rPr lang="en-US" altLang="ar-SA" sz="2000" dirty="0">
                <a:solidFill>
                  <a:schemeClr val="tx1">
                    <a:alpha val="55000"/>
                  </a:schemeClr>
                </a:solidFill>
                <a:latin typeface="Arial" panose="020B0604020202020204" pitchFamily="34" charset="0"/>
                <a:cs typeface="Arial" panose="020B0604020202020204" pitchFamily="34" charset="0"/>
              </a:rPr>
              <a:t>Veteran insurance by Umar ibn al </a:t>
            </a:r>
            <a:r>
              <a:rPr lang="en-US" altLang="ar-SA" sz="2000" dirty="0" err="1">
                <a:solidFill>
                  <a:schemeClr val="tx1">
                    <a:alpha val="55000"/>
                  </a:schemeClr>
                </a:solidFill>
                <a:latin typeface="Arial" panose="020B0604020202020204" pitchFamily="34" charset="0"/>
                <a:cs typeface="Arial" panose="020B0604020202020204" pitchFamily="34" charset="0"/>
              </a:rPr>
              <a:t>Khattab</a:t>
            </a:r>
            <a:endParaRPr lang="en-US" altLang="ar-SA" sz="2000" dirty="0">
              <a:solidFill>
                <a:schemeClr val="tx1">
                  <a:alpha val="55000"/>
                </a:schemeClr>
              </a:solidFill>
              <a:latin typeface="Arial" panose="020B0604020202020204" pitchFamily="34" charset="0"/>
              <a:cs typeface="Arial" panose="020B0604020202020204" pitchFamily="34" charset="0"/>
            </a:endParaRPr>
          </a:p>
          <a:p>
            <a:pPr marL="508000" lvl="2">
              <a:lnSpc>
                <a:spcPct val="110000"/>
              </a:lnSpc>
              <a:buClr>
                <a:schemeClr val="tx1"/>
              </a:buClr>
            </a:pPr>
            <a:r>
              <a:rPr lang="en-US" altLang="ar-SA" sz="2000" dirty="0">
                <a:solidFill>
                  <a:schemeClr val="tx1">
                    <a:alpha val="55000"/>
                  </a:schemeClr>
                </a:solidFill>
                <a:latin typeface="Arial" panose="020B0604020202020204" pitchFamily="34" charset="0"/>
                <a:cs typeface="Arial" panose="020B0604020202020204" pitchFamily="34" charset="0"/>
              </a:rPr>
              <a:t>Old age insurance by Umar ibn al </a:t>
            </a:r>
            <a:r>
              <a:rPr lang="en-US" altLang="ar-SA" sz="2000" dirty="0" err="1">
                <a:solidFill>
                  <a:schemeClr val="tx1">
                    <a:alpha val="55000"/>
                  </a:schemeClr>
                </a:solidFill>
                <a:latin typeface="Arial" panose="020B0604020202020204" pitchFamily="34" charset="0"/>
                <a:cs typeface="Arial" panose="020B0604020202020204" pitchFamily="34" charset="0"/>
              </a:rPr>
              <a:t>Khattab</a:t>
            </a:r>
            <a:endParaRPr lang="en-US" altLang="ar-SA" sz="2000" dirty="0">
              <a:solidFill>
                <a:schemeClr val="tx1">
                  <a:alpha val="55000"/>
                </a:schemeClr>
              </a:solidFill>
              <a:latin typeface="Arial" panose="020B0604020202020204" pitchFamily="34" charset="0"/>
              <a:cs typeface="Arial" panose="020B0604020202020204" pitchFamily="34" charset="0"/>
            </a:endParaRPr>
          </a:p>
          <a:p>
            <a:pPr marL="508000" lvl="2">
              <a:lnSpc>
                <a:spcPct val="110000"/>
              </a:lnSpc>
              <a:buClr>
                <a:schemeClr val="tx1"/>
              </a:buClr>
            </a:pPr>
            <a:r>
              <a:rPr lang="en-US" altLang="ar-SA" sz="2000" dirty="0">
                <a:solidFill>
                  <a:schemeClr val="tx1">
                    <a:alpha val="55000"/>
                  </a:schemeClr>
                </a:solidFill>
                <a:latin typeface="Arial" panose="020B0604020202020204" pitchFamily="34" charset="0"/>
                <a:cs typeface="Arial" panose="020B0604020202020204" pitchFamily="34" charset="0"/>
              </a:rPr>
              <a:t>Government Guarantee</a:t>
            </a:r>
          </a:p>
          <a:p>
            <a:pPr marL="508000" lvl="2">
              <a:lnSpc>
                <a:spcPct val="110000"/>
              </a:lnSpc>
              <a:buClr>
                <a:schemeClr val="tx1"/>
              </a:buClr>
            </a:pPr>
            <a:r>
              <a:rPr lang="en-US" altLang="ar-SA" sz="2000" dirty="0">
                <a:solidFill>
                  <a:schemeClr val="tx1">
                    <a:alpha val="55000"/>
                  </a:schemeClr>
                </a:solidFill>
                <a:latin typeface="Arial" panose="020B0604020202020204" pitchFamily="34" charset="0"/>
                <a:cs typeface="Arial" panose="020B0604020202020204" pitchFamily="34" charset="0"/>
              </a:rPr>
              <a:t>Obligatory financial liability</a:t>
            </a:r>
            <a:r>
              <a:rPr lang="ar-SA" altLang="ar-SA" sz="2000" dirty="0">
                <a:solidFill>
                  <a:schemeClr val="tx1">
                    <a:alpha val="55000"/>
                  </a:schemeClr>
                </a:solidFill>
                <a:latin typeface="Arial" panose="020B0604020202020204" pitchFamily="34" charset="0"/>
                <a:cs typeface="Arial" panose="020B0604020202020204" pitchFamily="34" charset="0"/>
              </a:rPr>
              <a:t>النفقات الواجبة </a:t>
            </a:r>
          </a:p>
          <a:p>
            <a:pPr marL="508000" lvl="2">
              <a:lnSpc>
                <a:spcPct val="110000"/>
              </a:lnSpc>
              <a:buClr>
                <a:schemeClr val="tx1"/>
              </a:buClr>
            </a:pPr>
            <a:r>
              <a:rPr lang="en-US" altLang="ar-SA" sz="2000" dirty="0">
                <a:solidFill>
                  <a:schemeClr val="tx1">
                    <a:alpha val="55000"/>
                  </a:schemeClr>
                </a:solidFill>
                <a:latin typeface="Arial" panose="020B0604020202020204" pitchFamily="34" charset="0"/>
                <a:cs typeface="Arial" panose="020B0604020202020204" pitchFamily="34" charset="0"/>
              </a:rPr>
              <a:t>Al ‘Aqilah</a:t>
            </a:r>
          </a:p>
          <a:p>
            <a:endParaRPr lang="en-US" dirty="0"/>
          </a:p>
        </p:txBody>
      </p:sp>
      <p:sp>
        <p:nvSpPr>
          <p:cNvPr id="4" name="Content Placeholder 3"/>
          <p:cNvSpPr>
            <a:spLocks noGrp="1"/>
          </p:cNvSpPr>
          <p:nvPr>
            <p:ph sz="half" idx="2"/>
          </p:nvPr>
        </p:nvSpPr>
        <p:spPr>
          <a:xfrm>
            <a:off x="6310435" y="2708920"/>
            <a:ext cx="4964227" cy="3463280"/>
          </a:xfrm>
        </p:spPr>
        <p:txBody>
          <a:bodyPr>
            <a:normAutofit fontScale="92500" lnSpcReduction="20000"/>
          </a:bodyPr>
          <a:lstStyle/>
          <a:p>
            <a:pPr marL="0" lvl="2">
              <a:lnSpc>
                <a:spcPct val="110000"/>
              </a:lnSpc>
              <a:buClr>
                <a:schemeClr val="tx1"/>
              </a:buClr>
            </a:pPr>
            <a:r>
              <a:rPr lang="en-US" altLang="ar-SA" sz="2000" dirty="0">
                <a:solidFill>
                  <a:schemeClr val="tx1">
                    <a:alpha val="55000"/>
                  </a:schemeClr>
                </a:solidFill>
                <a:latin typeface="Arial" panose="020B0604020202020204" pitchFamily="34" charset="0"/>
                <a:cs typeface="Arial" panose="020B0604020202020204" pitchFamily="34" charset="0"/>
              </a:rPr>
              <a:t>CONTRACTUAL</a:t>
            </a:r>
          </a:p>
          <a:p>
            <a:pPr marL="508000" lvl="2">
              <a:lnSpc>
                <a:spcPct val="110000"/>
              </a:lnSpc>
              <a:buClr>
                <a:schemeClr val="tx1"/>
              </a:buClr>
            </a:pPr>
            <a:r>
              <a:rPr lang="en-US" altLang="ar-SA" sz="2000" dirty="0">
                <a:solidFill>
                  <a:schemeClr val="tx1">
                    <a:alpha val="55000"/>
                  </a:schemeClr>
                </a:solidFill>
                <a:latin typeface="Arial" panose="020B0604020202020204" pitchFamily="34" charset="0"/>
                <a:cs typeface="Arial" panose="020B0604020202020204" pitchFamily="34" charset="0"/>
              </a:rPr>
              <a:t>Al </a:t>
            </a:r>
            <a:r>
              <a:rPr lang="en-US" altLang="ar-SA" sz="2000" dirty="0" err="1">
                <a:solidFill>
                  <a:schemeClr val="tx1">
                    <a:alpha val="55000"/>
                  </a:schemeClr>
                </a:solidFill>
                <a:latin typeface="Arial" panose="020B0604020202020204" pitchFamily="34" charset="0"/>
                <a:cs typeface="Arial" panose="020B0604020202020204" pitchFamily="34" charset="0"/>
              </a:rPr>
              <a:t>Wala</a:t>
            </a:r>
            <a:r>
              <a:rPr lang="en-US" altLang="ar-SA" sz="2000" dirty="0">
                <a:solidFill>
                  <a:schemeClr val="tx1">
                    <a:alpha val="55000"/>
                  </a:schemeClr>
                </a:solidFill>
                <a:latin typeface="Arial" panose="020B0604020202020204" pitchFamily="34" charset="0"/>
                <a:cs typeface="Arial" panose="020B0604020202020204" pitchFamily="34" charset="0"/>
              </a:rPr>
              <a:t>’ contract</a:t>
            </a:r>
          </a:p>
          <a:p>
            <a:pPr marL="508000" lvl="2">
              <a:lnSpc>
                <a:spcPct val="110000"/>
              </a:lnSpc>
              <a:buClr>
                <a:schemeClr val="tx1"/>
              </a:buClr>
            </a:pPr>
            <a:r>
              <a:rPr lang="en-US" altLang="ar-SA" sz="2000" dirty="0">
                <a:solidFill>
                  <a:schemeClr val="tx1">
                    <a:alpha val="55000"/>
                  </a:schemeClr>
                </a:solidFill>
                <a:latin typeface="Arial" panose="020B0604020202020204" pitchFamily="34" charset="0"/>
                <a:cs typeface="Arial" panose="020B0604020202020204" pitchFamily="34" charset="0"/>
              </a:rPr>
              <a:t>Daman al Tariq (road security) contract</a:t>
            </a:r>
          </a:p>
          <a:p>
            <a:pPr marL="508000" lvl="2">
              <a:lnSpc>
                <a:spcPct val="110000"/>
              </a:lnSpc>
              <a:buClr>
                <a:schemeClr val="tx1"/>
              </a:buClr>
            </a:pPr>
            <a:r>
              <a:rPr lang="en-US" altLang="ar-SA" sz="2000" dirty="0">
                <a:solidFill>
                  <a:schemeClr val="tx1">
                    <a:alpha val="55000"/>
                  </a:schemeClr>
                </a:solidFill>
                <a:latin typeface="Arial" panose="020B0604020202020204" pitchFamily="34" charset="0"/>
                <a:cs typeface="Arial" panose="020B0604020202020204" pitchFamily="34" charset="0"/>
              </a:rPr>
              <a:t>Al </a:t>
            </a:r>
            <a:r>
              <a:rPr lang="en-US" altLang="ar-SA" sz="2000" dirty="0" err="1">
                <a:solidFill>
                  <a:schemeClr val="tx1">
                    <a:alpha val="55000"/>
                  </a:schemeClr>
                </a:solidFill>
                <a:latin typeface="Arial" panose="020B0604020202020204" pitchFamily="34" charset="0"/>
                <a:cs typeface="Arial" panose="020B0604020202020204" pitchFamily="34" charset="0"/>
              </a:rPr>
              <a:t>Hirasah</a:t>
            </a:r>
            <a:r>
              <a:rPr lang="en-US" altLang="ar-SA" sz="2000" dirty="0">
                <a:solidFill>
                  <a:schemeClr val="tx1">
                    <a:alpha val="55000"/>
                  </a:schemeClr>
                </a:solidFill>
                <a:latin typeface="Arial" panose="020B0604020202020204" pitchFamily="34" charset="0"/>
                <a:cs typeface="Arial" panose="020B0604020202020204" pitchFamily="34" charset="0"/>
              </a:rPr>
              <a:t> (security) contract</a:t>
            </a:r>
          </a:p>
          <a:p>
            <a:pPr marL="508000" lvl="2">
              <a:lnSpc>
                <a:spcPct val="110000"/>
              </a:lnSpc>
              <a:buClr>
                <a:schemeClr val="tx1"/>
              </a:buClr>
            </a:pPr>
            <a:r>
              <a:rPr lang="en-US" altLang="ar-SA" sz="2000" dirty="0">
                <a:solidFill>
                  <a:schemeClr val="tx1">
                    <a:alpha val="55000"/>
                  </a:schemeClr>
                </a:solidFill>
                <a:latin typeface="Arial" panose="020B0604020202020204" pitchFamily="34" charset="0"/>
                <a:cs typeface="Arial" panose="020B0604020202020204" pitchFamily="34" charset="0"/>
              </a:rPr>
              <a:t>Road mishaps (</a:t>
            </a:r>
            <a:r>
              <a:rPr lang="ar-QA" altLang="ar-SA" sz="2000" dirty="0">
                <a:solidFill>
                  <a:schemeClr val="tx1">
                    <a:alpha val="55000"/>
                  </a:schemeClr>
                </a:solidFill>
                <a:latin typeface="Arial" panose="020B0604020202020204" pitchFamily="34" charset="0"/>
                <a:cs typeface="Arial" panose="020B0604020202020204" pitchFamily="34" charset="0"/>
              </a:rPr>
              <a:t>عثرات الطريق</a:t>
            </a:r>
            <a:r>
              <a:rPr lang="en-US" altLang="ar-SA" sz="2000" dirty="0">
                <a:solidFill>
                  <a:schemeClr val="tx1">
                    <a:alpha val="55000"/>
                  </a:schemeClr>
                </a:solidFill>
                <a:latin typeface="Arial" panose="020B0604020202020204" pitchFamily="34" charset="0"/>
                <a:cs typeface="Arial" panose="020B0604020202020204" pitchFamily="34" charset="0"/>
              </a:rPr>
              <a:t>)</a:t>
            </a:r>
          </a:p>
          <a:p>
            <a:endParaRPr lang="en-US" dirty="0"/>
          </a:p>
        </p:txBody>
      </p:sp>
    </p:spTree>
    <p:extLst>
      <p:ext uri="{BB962C8B-B14F-4D97-AF65-F5344CB8AC3E}">
        <p14:creationId xmlns:p14="http://schemas.microsoft.com/office/powerpoint/2010/main" val="289033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bookstack presentation (widescreen)</Template>
  <TotalTime>589</TotalTime>
  <Words>1057</Words>
  <Application>Microsoft Office PowerPoint</Application>
  <PresentationFormat>Custom</PresentationFormat>
  <Paragraphs>163</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Century Gothic</vt:lpstr>
      <vt:lpstr>等线</vt:lpstr>
      <vt:lpstr>Tahoma</vt:lpstr>
      <vt:lpstr>TİMES NEW ROMAN</vt:lpstr>
      <vt:lpstr>Wingdings</vt:lpstr>
      <vt:lpstr>幼圆</vt:lpstr>
      <vt:lpstr>Books 16x9</vt:lpstr>
      <vt:lpstr>Ijarah and Takaful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Takaful Definition: From Arabic word “Kafalah”, means mutual protection and join guarantee, Operationally it refers to participants mutual contribution to common fund with the purpose of mutual indemnity in the case of loss.  Insurance in Islamic History:</vt:lpstr>
      <vt:lpstr>PowerPoint Presentation</vt:lpstr>
      <vt:lpstr>PowerPoint Presentation</vt:lpstr>
      <vt:lpstr>Risk and its Sale?</vt:lpstr>
      <vt:lpstr>PowerPoint Presentation</vt:lpstr>
      <vt:lpstr>PowerPoint Presentation</vt:lpstr>
      <vt:lpstr>PowerPoint Presentation</vt:lpstr>
      <vt:lpstr>PowerPoint Presentation</vt:lpstr>
      <vt:lpstr>The element of Gharar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Takaful- Islamic Insurance   Session 5</dc:title>
  <dc:creator>Lenovo</dc:creator>
  <cp:lastModifiedBy>Lenovo</cp:lastModifiedBy>
  <cp:revision>23</cp:revision>
  <dcterms:created xsi:type="dcterms:W3CDTF">2021-10-29T21:33:19Z</dcterms:created>
  <dcterms:modified xsi:type="dcterms:W3CDTF">2021-11-09T16:27:44Z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